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8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30D18-C1F3-45BA-B596-6EA6455E26EA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6C52-4B69-41EC-BD37-B3DF78B02C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304800"/>
            <a:ext cx="2810577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</a:rPr>
              <a:t>…I urge you to live a life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worthy of the calling you 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have received.</a:t>
            </a:r>
          </a:p>
          <a:p>
            <a:pPr algn="ctr"/>
            <a:endParaRPr lang="en-US" sz="1200" i="1" dirty="0">
              <a:solidFill>
                <a:schemeClr val="bg1"/>
              </a:solidFill>
            </a:endParaRP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Ephesians 4:1</a:t>
            </a: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  <a:p>
            <a:pPr algn="ctr"/>
            <a:endParaRPr lang="en-US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Image result for Heavenly clouds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23554" name="Picture 2" descr="Image result for the lou gehrig story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514600" y="228600"/>
            <a:ext cx="4551757" cy="6465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Image result for Heavenly clouds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73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I therefore, a prisoner for the Lord, urge you to walk in a manner worthy of the calling to which you have been </a:t>
            </a:r>
            <a:r>
              <a:rPr lang="en-US" u="sng" dirty="0">
                <a:solidFill>
                  <a:schemeClr val="bg1"/>
                </a:solidFill>
              </a:rPr>
              <a:t>called</a:t>
            </a:r>
            <a:r>
              <a:rPr lang="en-US" dirty="0">
                <a:solidFill>
                  <a:schemeClr val="bg1"/>
                </a:solidFill>
              </a:rPr>
              <a:t>... </a:t>
            </a:r>
            <a:r>
              <a:rPr lang="en-US" sz="2800" dirty="0">
                <a:solidFill>
                  <a:schemeClr val="bg1"/>
                </a:solidFill>
              </a:rPr>
              <a:t>(ESV)</a:t>
            </a:r>
          </a:p>
          <a:p>
            <a:pPr algn="ctr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</a:rPr>
              <a:t>“outward call”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“Come to me, all you who are weary and burdened, and I will give you rest.”    </a:t>
            </a:r>
            <a:r>
              <a:rPr lang="en-US" sz="2400" dirty="0">
                <a:solidFill>
                  <a:schemeClr val="bg1"/>
                </a:solidFill>
              </a:rPr>
              <a:t>Matthew 11:28</a:t>
            </a:r>
          </a:p>
          <a:p>
            <a:pPr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“If anyone is thirsty, let him come to me and drink.”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                                     </a:t>
            </a:r>
            <a:r>
              <a:rPr lang="en-US" sz="2400" dirty="0">
                <a:solidFill>
                  <a:schemeClr val="bg1"/>
                </a:solidFill>
              </a:rPr>
              <a:t>John 7:37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73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I therefore, a prisoner for the Lord, urge you to walk in a manner worthy of the calling to which you have been </a:t>
            </a:r>
            <a:r>
              <a:rPr lang="en-US" u="sng" dirty="0">
                <a:solidFill>
                  <a:schemeClr val="bg1"/>
                </a:solidFill>
              </a:rPr>
              <a:t>called</a:t>
            </a:r>
            <a:r>
              <a:rPr lang="en-US" dirty="0">
                <a:solidFill>
                  <a:schemeClr val="bg1"/>
                </a:solidFill>
              </a:rPr>
              <a:t>... </a:t>
            </a:r>
            <a:r>
              <a:rPr lang="en-US" sz="2800" dirty="0">
                <a:solidFill>
                  <a:schemeClr val="bg1"/>
                </a:solidFill>
              </a:rPr>
              <a:t>(ESV)</a:t>
            </a:r>
          </a:p>
          <a:p>
            <a:pPr algn="ctr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400" dirty="0">
                <a:solidFill>
                  <a:schemeClr val="bg1"/>
                </a:solidFill>
              </a:rPr>
              <a:t>Man’s unwillingness and inability: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“No one </a:t>
            </a:r>
            <a:r>
              <a:rPr lang="en-US" sz="2800" u="sng" dirty="0">
                <a:solidFill>
                  <a:schemeClr val="bg1"/>
                </a:solidFill>
              </a:rPr>
              <a:t>can</a:t>
            </a:r>
            <a:r>
              <a:rPr lang="en-US" sz="2800" dirty="0">
                <a:solidFill>
                  <a:schemeClr val="bg1"/>
                </a:solidFill>
              </a:rPr>
              <a:t> (is able to) come to me unless the Father who sent me draws him…”    </a:t>
            </a:r>
            <a:r>
              <a:rPr lang="en-US" sz="2400" dirty="0">
                <a:solidFill>
                  <a:schemeClr val="bg1"/>
                </a:solidFill>
              </a:rPr>
              <a:t>John 6:44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…you were dead in your transgressions and sins…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                              </a:t>
            </a:r>
            <a:r>
              <a:rPr lang="en-US" sz="2400" dirty="0">
                <a:solidFill>
                  <a:schemeClr val="bg1"/>
                </a:solidFill>
              </a:rPr>
              <a:t>Ephesians 2:1</a:t>
            </a:r>
            <a:endParaRPr lang="en-US" sz="28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73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I therefore, a prisoner for the Lord, urge you to walk in a manner worthy of the calling to which you have been </a:t>
            </a:r>
            <a:r>
              <a:rPr lang="en-US" u="sng" dirty="0">
                <a:solidFill>
                  <a:schemeClr val="bg1"/>
                </a:solidFill>
              </a:rPr>
              <a:t>called</a:t>
            </a:r>
            <a:r>
              <a:rPr lang="en-US" dirty="0">
                <a:solidFill>
                  <a:schemeClr val="bg1"/>
                </a:solidFill>
              </a:rPr>
              <a:t>... </a:t>
            </a:r>
            <a:r>
              <a:rPr lang="en-US" sz="2800" dirty="0">
                <a:solidFill>
                  <a:schemeClr val="bg1"/>
                </a:solidFill>
              </a:rPr>
              <a:t>(ESV)</a:t>
            </a:r>
          </a:p>
          <a:p>
            <a:pPr algn="ctr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</a:rPr>
              <a:t>“inward call”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Guarantees the response on our part</a:t>
            </a:r>
          </a:p>
          <a:p>
            <a:pPr algn="ctr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But because of His great love for us, God…</a:t>
            </a:r>
            <a:r>
              <a:rPr lang="en-US" sz="2800" u="sng" dirty="0">
                <a:solidFill>
                  <a:schemeClr val="bg1"/>
                </a:solidFill>
              </a:rPr>
              <a:t>made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u="sng" dirty="0">
                <a:solidFill>
                  <a:schemeClr val="bg1"/>
                </a:solidFill>
              </a:rPr>
              <a:t>us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u="sng" dirty="0">
                <a:solidFill>
                  <a:schemeClr val="bg1"/>
                </a:solidFill>
              </a:rPr>
              <a:t>alive</a:t>
            </a:r>
            <a:r>
              <a:rPr lang="en-US" sz="2800" dirty="0">
                <a:solidFill>
                  <a:schemeClr val="bg1"/>
                </a:solidFill>
              </a:rPr>
              <a:t> with Christ…    </a:t>
            </a:r>
            <a:r>
              <a:rPr lang="en-US" sz="2400" dirty="0">
                <a:solidFill>
                  <a:schemeClr val="bg1"/>
                </a:solidFill>
              </a:rPr>
              <a:t>Ephesians 2:4-5</a:t>
            </a:r>
            <a:endParaRPr lang="en-US" sz="2800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24578" name="Picture 2" descr="Image result for megaph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62484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4560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Outward call of the gospel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24578" name="Picture 2" descr="Image result for megaph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6248400" cy="4572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143000"/>
            <a:ext cx="4560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Outward call of the gospel</a:t>
            </a:r>
          </a:p>
        </p:txBody>
      </p:sp>
      <p:sp>
        <p:nvSpPr>
          <p:cNvPr id="6" name="Right Arrow 5"/>
          <p:cNvSpPr/>
          <p:nvPr/>
        </p:nvSpPr>
        <p:spPr>
          <a:xfrm>
            <a:off x="914400" y="2362200"/>
            <a:ext cx="6781800" cy="1322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9800" y="2743200"/>
            <a:ext cx="4441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Inward call (effectual call)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</a:rPr>
              <a:t>And those He predestined, He also </a:t>
            </a:r>
            <a:r>
              <a:rPr lang="en-US" sz="2800" u="sng" dirty="0">
                <a:solidFill>
                  <a:schemeClr val="bg1"/>
                </a:solidFill>
              </a:rPr>
              <a:t>called</a:t>
            </a:r>
            <a:r>
              <a:rPr lang="en-US" sz="2800" dirty="0">
                <a:solidFill>
                  <a:schemeClr val="bg1"/>
                </a:solidFill>
              </a:rPr>
              <a:t>; those He </a:t>
            </a:r>
            <a:r>
              <a:rPr lang="en-US" sz="2800" u="sng" dirty="0">
                <a:solidFill>
                  <a:schemeClr val="bg1"/>
                </a:solidFill>
              </a:rPr>
              <a:t>called</a:t>
            </a:r>
            <a:r>
              <a:rPr lang="en-US" sz="2800" dirty="0">
                <a:solidFill>
                  <a:schemeClr val="bg1"/>
                </a:solidFill>
              </a:rPr>
              <a:t>, He also justified; those He justified, He also glorified.    </a:t>
            </a:r>
            <a:r>
              <a:rPr lang="en-US" sz="2400" dirty="0">
                <a:solidFill>
                  <a:schemeClr val="bg1"/>
                </a:solidFill>
              </a:rPr>
              <a:t>Romans 8:30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</a:rPr>
              <a:t>God, who has </a:t>
            </a:r>
            <a:r>
              <a:rPr lang="en-US" sz="2800" u="sng" dirty="0">
                <a:solidFill>
                  <a:schemeClr val="bg1"/>
                </a:solidFill>
              </a:rPr>
              <a:t>called</a:t>
            </a:r>
            <a:r>
              <a:rPr lang="en-US" sz="2800" dirty="0">
                <a:solidFill>
                  <a:schemeClr val="bg1"/>
                </a:solidFill>
              </a:rPr>
              <a:t> you into fellowship with His Son Jesus Christ our Lord, is faithful.    </a:t>
            </a:r>
            <a:r>
              <a:rPr lang="en-US" sz="2400" dirty="0">
                <a:solidFill>
                  <a:schemeClr val="bg1"/>
                </a:solidFill>
              </a:rPr>
              <a:t>I Corinthians 1:9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</a:rPr>
              <a:t>But when God, who set me apart from birth and </a:t>
            </a:r>
            <a:r>
              <a:rPr lang="en-US" sz="2800" u="sng" dirty="0">
                <a:solidFill>
                  <a:schemeClr val="bg1"/>
                </a:solidFill>
              </a:rPr>
              <a:t>called</a:t>
            </a:r>
            <a:r>
              <a:rPr lang="en-US" sz="2800" dirty="0">
                <a:solidFill>
                  <a:schemeClr val="bg1"/>
                </a:solidFill>
              </a:rPr>
              <a:t> me by His grace, was pleased to reveal His Son in me...    </a:t>
            </a:r>
            <a:r>
              <a:rPr lang="en-US" sz="2400" dirty="0">
                <a:solidFill>
                  <a:schemeClr val="bg1"/>
                </a:solidFill>
              </a:rPr>
              <a:t>Galatians 1:15-16</a:t>
            </a: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</a:rPr>
              <a:t>He </a:t>
            </a:r>
            <a:r>
              <a:rPr lang="en-US" sz="2800" u="sng" dirty="0">
                <a:solidFill>
                  <a:schemeClr val="bg1"/>
                </a:solidFill>
              </a:rPr>
              <a:t>called</a:t>
            </a:r>
            <a:r>
              <a:rPr lang="en-US" sz="2800" dirty="0">
                <a:solidFill>
                  <a:schemeClr val="bg1"/>
                </a:solidFill>
              </a:rPr>
              <a:t> you to this through our gospel, that you might share in the glory of our Lord Jesus Christ.  </a:t>
            </a:r>
          </a:p>
          <a:p>
            <a:pPr algn="ctr">
              <a:buNone/>
            </a:pPr>
            <a:r>
              <a:rPr lang="en-US" sz="2400" dirty="0">
                <a:solidFill>
                  <a:schemeClr val="bg1"/>
                </a:solidFill>
              </a:rPr>
              <a:t>II Thessalonians  2:14</a:t>
            </a:r>
          </a:p>
          <a:p>
            <a:pPr algn="ctr"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</a:rPr>
              <a:t>...who has saved us and </a:t>
            </a:r>
            <a:r>
              <a:rPr lang="en-US" sz="2800" u="sng" dirty="0">
                <a:solidFill>
                  <a:schemeClr val="bg1"/>
                </a:solidFill>
              </a:rPr>
              <a:t>called</a:t>
            </a:r>
            <a:r>
              <a:rPr lang="en-US" sz="2800" dirty="0">
                <a:solidFill>
                  <a:schemeClr val="bg1"/>
                </a:solidFill>
              </a:rPr>
              <a:t> us to a holy life - not because of anything we have done but because of His own purpose and grace.    </a:t>
            </a:r>
            <a:r>
              <a:rPr lang="en-US" sz="2400" dirty="0">
                <a:solidFill>
                  <a:schemeClr val="bg1"/>
                </a:solidFill>
              </a:rPr>
              <a:t>II Timothy 1:9</a:t>
            </a:r>
          </a:p>
          <a:p>
            <a:pPr algn="ctr"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800" dirty="0">
                <a:solidFill>
                  <a:schemeClr val="bg1"/>
                </a:solidFill>
              </a:rPr>
              <a:t>But you are a chosen people, a royal priesthood, a holy nation, a people belonging to God, that you may declare the praises of Him who </a:t>
            </a:r>
            <a:r>
              <a:rPr lang="en-US" sz="2800" u="sng" dirty="0">
                <a:solidFill>
                  <a:schemeClr val="bg1"/>
                </a:solidFill>
              </a:rPr>
              <a:t>called</a:t>
            </a:r>
            <a:r>
              <a:rPr lang="en-US" sz="2800" dirty="0">
                <a:solidFill>
                  <a:schemeClr val="bg1"/>
                </a:solidFill>
              </a:rPr>
              <a:t> you out of darkness into His wonderful light.  </a:t>
            </a:r>
          </a:p>
          <a:p>
            <a:pPr algn="ctr">
              <a:buNone/>
            </a:pPr>
            <a:r>
              <a:rPr lang="en-US" sz="2400" dirty="0">
                <a:solidFill>
                  <a:schemeClr val="bg1"/>
                </a:solidFill>
              </a:rPr>
              <a:t>I Peter 2:9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Ephesians as an </a:t>
            </a:r>
            <a:r>
              <a:rPr lang="en-US" sz="4000" u="sng" dirty="0"/>
              <a:t>epistle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/>
              <a:t>Epistle = a letter</a:t>
            </a:r>
          </a:p>
          <a:p>
            <a:pPr>
              <a:buNone/>
            </a:pPr>
            <a:endParaRPr lang="en-US" sz="1200" dirty="0"/>
          </a:p>
          <a:p>
            <a:pPr>
              <a:buNone/>
            </a:pPr>
            <a:r>
              <a:rPr lang="en-US" dirty="0"/>
              <a:t>Prison epistles </a:t>
            </a:r>
            <a:r>
              <a:rPr lang="en-US" sz="2800" dirty="0"/>
              <a:t>(~ 60 – 61 A.D.)</a:t>
            </a:r>
          </a:p>
          <a:p>
            <a:pPr>
              <a:buNone/>
            </a:pPr>
            <a:r>
              <a:rPr lang="en-US" sz="2800" dirty="0"/>
              <a:t>         Ephesians                 Colossians</a:t>
            </a:r>
          </a:p>
          <a:p>
            <a:pPr>
              <a:buNone/>
            </a:pPr>
            <a:r>
              <a:rPr lang="en-US" sz="2800" dirty="0"/>
              <a:t>         Philippians                Philemon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dirty="0"/>
              <a:t>Concentrated truth!</a:t>
            </a:r>
          </a:p>
          <a:p>
            <a:pPr>
              <a:buNone/>
            </a:pPr>
            <a:r>
              <a:rPr lang="en-US" sz="2800" dirty="0"/>
              <a:t>         </a:t>
            </a:r>
          </a:p>
        </p:txBody>
      </p:sp>
      <p:pic>
        <p:nvPicPr>
          <p:cNvPr id="11266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4923" y="304800"/>
            <a:ext cx="18473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i="1" dirty="0">
              <a:solidFill>
                <a:schemeClr val="bg1"/>
              </a:solidFill>
            </a:endParaRP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  <a:p>
            <a:pPr algn="ctr"/>
            <a:endParaRPr lang="en-US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Image result for Heavenly clouds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1028" name="AutoShape 4" descr="Image result for Jesus and Lazar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Jesus and Lazar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Jesus and Lazarus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71600" y="228600"/>
            <a:ext cx="1426609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Lazarus</a:t>
            </a: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John 11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37890" name="Picture 2" descr="Image result for Paul blinded by light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838200" y="0"/>
            <a:ext cx="735263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76800" y="0"/>
            <a:ext cx="3276600" cy="1785104"/>
          </a:xfrm>
          <a:prstGeom prst="rect">
            <a:avLst/>
          </a:prstGeom>
          <a:solidFill>
            <a:schemeClr val="tx1">
              <a:alpha val="9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Paul</a:t>
            </a: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Acts 9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Galatians 1:15-16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36866" name="AutoShape 2" descr="Image result for Paul blinded by 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AutoShape 4" descr="Image result for Paul blinded by 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0" name="AutoShape 6" descr="Image result for Paul blinded by 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872" name="Picture 8" descr="Image result for Paul preaching to Lydia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838200"/>
            <a:ext cx="9158064" cy="4800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81800" y="990600"/>
            <a:ext cx="193033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Lydia</a:t>
            </a:r>
          </a:p>
          <a:p>
            <a:pPr algn="ctr"/>
            <a:endParaRPr lang="en-US" sz="11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Acts 16:14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Outward and inward calls</a:t>
            </a:r>
            <a:endParaRPr lang="en-US" sz="4000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/>
              <a:t>Lazarus </a:t>
            </a:r>
          </a:p>
          <a:p>
            <a:pPr algn="ctr">
              <a:buNone/>
            </a:pPr>
            <a:r>
              <a:rPr lang="en-US" sz="2400" dirty="0"/>
              <a:t>John 11</a:t>
            </a:r>
          </a:p>
          <a:p>
            <a:pPr algn="ctr">
              <a:buNone/>
            </a:pPr>
            <a:endParaRPr lang="en-US" sz="1600" dirty="0"/>
          </a:p>
          <a:p>
            <a:pPr algn="ctr">
              <a:buNone/>
            </a:pPr>
            <a:r>
              <a:rPr lang="en-US" dirty="0"/>
              <a:t>Paul 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sz="2600" dirty="0"/>
              <a:t>Acts 9, Galatians 1:15-16</a:t>
            </a:r>
          </a:p>
          <a:p>
            <a:pPr algn="ctr">
              <a:buNone/>
            </a:pPr>
            <a:endParaRPr lang="en-US" sz="1600" dirty="0"/>
          </a:p>
          <a:p>
            <a:pPr algn="ctr">
              <a:buNone/>
            </a:pPr>
            <a:r>
              <a:rPr lang="en-US" dirty="0"/>
              <a:t>Lydia  </a:t>
            </a:r>
          </a:p>
          <a:p>
            <a:pPr algn="ctr">
              <a:buNone/>
            </a:pPr>
            <a:r>
              <a:rPr lang="en-US" sz="2600" dirty="0"/>
              <a:t>Acts 16:14</a:t>
            </a:r>
          </a:p>
          <a:p>
            <a:pPr algn="ctr">
              <a:buNone/>
            </a:pPr>
            <a:endParaRPr lang="en-US" sz="1600" dirty="0"/>
          </a:p>
          <a:p>
            <a:pPr algn="ctr">
              <a:buNone/>
            </a:pPr>
            <a:r>
              <a:rPr lang="en-US" dirty="0"/>
              <a:t>You, me, others</a:t>
            </a:r>
          </a:p>
          <a:p>
            <a:pPr algn="ctr">
              <a:buNone/>
            </a:pPr>
            <a:r>
              <a:rPr lang="en-US" sz="2800" dirty="0"/>
              <a:t>         </a:t>
            </a:r>
          </a:p>
        </p:txBody>
      </p:sp>
      <p:pic>
        <p:nvPicPr>
          <p:cNvPr id="11266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4923" y="304800"/>
            <a:ext cx="18473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i="1" dirty="0">
              <a:solidFill>
                <a:schemeClr val="bg1"/>
              </a:solidFill>
            </a:endParaRP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  <a:p>
            <a:pPr algn="ctr"/>
            <a:endParaRPr lang="en-US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38914" name="Picture 2" descr="Image result for cross of Christ at sun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7340" cy="5181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228600"/>
            <a:ext cx="3373103" cy="992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It is necessary that we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share Christ with others.</a:t>
            </a:r>
          </a:p>
          <a:p>
            <a:endParaRPr lang="en-US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38914" name="Picture 2" descr="Image result for cross of Christ at sun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7340" cy="5181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0" y="228600"/>
            <a:ext cx="3373103" cy="616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It is necessary that we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share Christ with others.</a:t>
            </a:r>
          </a:p>
          <a:p>
            <a:endParaRPr lang="en-US" sz="105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Our ultimate trust must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be in God, who alone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gives spiritual life.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Paul planted the seed,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  Apollos watered it,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    but God made it grow.</a:t>
            </a:r>
          </a:p>
          <a:p>
            <a:pPr algn="ctr"/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          </a:t>
            </a:r>
            <a:r>
              <a:rPr lang="en-US" sz="2000" dirty="0">
                <a:solidFill>
                  <a:schemeClr val="bg1"/>
                </a:solidFill>
              </a:rPr>
              <a:t>I Corinthians 3:6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304800"/>
            <a:ext cx="2810577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</a:rPr>
              <a:t>…I urge you to live a life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worthy of the calling you 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have received.</a:t>
            </a:r>
          </a:p>
          <a:p>
            <a:pPr algn="ctr"/>
            <a:endParaRPr lang="en-US" sz="1200" i="1" dirty="0">
              <a:solidFill>
                <a:schemeClr val="bg1"/>
              </a:solidFill>
            </a:endParaRP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Ephesians 4:1</a:t>
            </a: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  <a:p>
            <a:pPr algn="ctr"/>
            <a:endParaRPr lang="en-US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14338" name="Picture 2" descr="Image result for Box of Tide laundry detergent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066800" y="304800"/>
            <a:ext cx="5257800" cy="5943600"/>
          </a:xfrm>
          <a:prstGeom prst="rect">
            <a:avLst/>
          </a:prstGeom>
          <a:noFill/>
        </p:spPr>
      </p:pic>
      <p:pic>
        <p:nvPicPr>
          <p:cNvPr id="14340" name="Picture 4" descr="Image result for measuring cup for laundry detergent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6324600" y="3962400"/>
            <a:ext cx="1847850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67202" y="304800"/>
            <a:ext cx="18001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</a:rPr>
              <a:t>Called by God.</a:t>
            </a:r>
          </a:p>
          <a:p>
            <a:pPr algn="ctr"/>
            <a:endParaRPr lang="en-US" sz="1200" i="1" dirty="0">
              <a:solidFill>
                <a:schemeClr val="bg1"/>
              </a:solidFill>
            </a:endParaRP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Ephesians 4:1 – 6</a:t>
            </a:r>
          </a:p>
          <a:p>
            <a:pPr algn="ctr"/>
            <a:endParaRPr lang="en-US" i="1" dirty="0">
              <a:solidFill>
                <a:schemeClr val="bg1"/>
              </a:solidFill>
            </a:endParaRP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  <a:p>
            <a:pPr algn="ctr"/>
            <a:endParaRPr lang="en-US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…I urge you to live a life </a:t>
            </a:r>
            <a:r>
              <a:rPr lang="en-US" sz="4000" u="sng" dirty="0"/>
              <a:t>worthy</a:t>
            </a:r>
            <a:r>
              <a:rPr lang="en-US" sz="4000" dirty="0"/>
              <a:t> of the calling…</a:t>
            </a:r>
            <a:endParaRPr lang="en-US" sz="4000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endParaRPr lang="en-US" sz="2800" dirty="0"/>
          </a:p>
          <a:p>
            <a:pPr algn="ctr">
              <a:buNone/>
            </a:pPr>
            <a:r>
              <a:rPr lang="en-US" dirty="0"/>
              <a:t>being suitable </a:t>
            </a:r>
          </a:p>
          <a:p>
            <a:pPr algn="ctr">
              <a:buNone/>
            </a:pPr>
            <a:endParaRPr lang="en-US" sz="1400" dirty="0"/>
          </a:p>
          <a:p>
            <a:pPr algn="ctr">
              <a:buNone/>
            </a:pPr>
            <a:r>
              <a:rPr lang="en-US" dirty="0"/>
              <a:t>having worth that “matches” the actual value</a:t>
            </a:r>
          </a:p>
          <a:p>
            <a:pPr>
              <a:buNone/>
            </a:pPr>
            <a:r>
              <a:rPr lang="en-US" sz="2800" dirty="0"/>
              <a:t>         </a:t>
            </a:r>
          </a:p>
        </p:txBody>
      </p:sp>
      <p:pic>
        <p:nvPicPr>
          <p:cNvPr id="11266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4923" y="304800"/>
            <a:ext cx="18473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i="1" dirty="0">
              <a:solidFill>
                <a:schemeClr val="bg1"/>
              </a:solidFill>
            </a:endParaRPr>
          </a:p>
          <a:p>
            <a:pPr algn="ctr"/>
            <a:endParaRPr lang="en-US" sz="2400" i="1" dirty="0">
              <a:solidFill>
                <a:schemeClr val="bg1"/>
              </a:solidFill>
            </a:endParaRPr>
          </a:p>
          <a:p>
            <a:pPr algn="ctr"/>
            <a:endParaRPr lang="en-US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Prison epistles: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Whatever happens, conduct yourselves in a manner </a:t>
            </a:r>
            <a:r>
              <a:rPr lang="en-US" u="sng" dirty="0">
                <a:solidFill>
                  <a:schemeClr val="bg1"/>
                </a:solidFill>
              </a:rPr>
              <a:t>worthy</a:t>
            </a:r>
            <a:r>
              <a:rPr lang="en-US" dirty="0">
                <a:solidFill>
                  <a:schemeClr val="bg1"/>
                </a:solidFill>
              </a:rPr>
              <a:t> of the gospel of Christ.    </a:t>
            </a:r>
            <a:r>
              <a:rPr lang="en-US" sz="2800" dirty="0">
                <a:solidFill>
                  <a:schemeClr val="bg1"/>
                </a:solidFill>
              </a:rPr>
              <a:t>Philippians 1:27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And we pray this in order that you may live a life </a:t>
            </a:r>
            <a:r>
              <a:rPr lang="en-US" u="sng" dirty="0">
                <a:solidFill>
                  <a:schemeClr val="bg1"/>
                </a:solidFill>
              </a:rPr>
              <a:t>worthy</a:t>
            </a:r>
            <a:r>
              <a:rPr lang="en-US" dirty="0">
                <a:solidFill>
                  <a:schemeClr val="bg1"/>
                </a:solidFill>
              </a:rPr>
              <a:t> of the Lord and may please Him in every way...     </a:t>
            </a:r>
            <a:r>
              <a:rPr lang="en-US" sz="2800" dirty="0">
                <a:solidFill>
                  <a:schemeClr val="bg1"/>
                </a:solidFill>
              </a:rPr>
              <a:t>Colossians 1:10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...encouraging, comforting and urging you to live lives </a:t>
            </a:r>
            <a:r>
              <a:rPr lang="en-US" u="sng" dirty="0">
                <a:solidFill>
                  <a:schemeClr val="bg1"/>
                </a:solidFill>
              </a:rPr>
              <a:t>worthy</a:t>
            </a:r>
            <a:r>
              <a:rPr lang="en-US" dirty="0">
                <a:solidFill>
                  <a:schemeClr val="bg1"/>
                </a:solidFill>
              </a:rPr>
              <a:t> of God, who calls you into His kingdom and glory.     </a:t>
            </a:r>
            <a:r>
              <a:rPr lang="en-US" sz="2800" dirty="0">
                <a:solidFill>
                  <a:schemeClr val="bg1"/>
                </a:solidFill>
              </a:rPr>
              <a:t>I Thessalonians 2:12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With this in mind, we constantly pray for you, that our God may count you </a:t>
            </a:r>
            <a:r>
              <a:rPr lang="en-US" u="sng" dirty="0">
                <a:solidFill>
                  <a:schemeClr val="bg1"/>
                </a:solidFill>
              </a:rPr>
              <a:t>worthy</a:t>
            </a:r>
            <a:r>
              <a:rPr lang="en-US" dirty="0">
                <a:solidFill>
                  <a:schemeClr val="bg1"/>
                </a:solidFill>
              </a:rPr>
              <a:t> of His calling...     </a:t>
            </a:r>
            <a:r>
              <a:rPr lang="en-US" sz="2800" dirty="0">
                <a:solidFill>
                  <a:schemeClr val="bg1"/>
                </a:solidFill>
              </a:rPr>
              <a:t>II Thessalonians 1:11</a:t>
            </a: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4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73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I therefore, a prisoner for the Lord, urge you to </a:t>
            </a:r>
            <a:r>
              <a:rPr lang="en-US" u="sng" dirty="0">
                <a:solidFill>
                  <a:schemeClr val="bg1"/>
                </a:solidFill>
              </a:rPr>
              <a:t>walk</a:t>
            </a:r>
            <a:r>
              <a:rPr lang="en-US" dirty="0">
                <a:solidFill>
                  <a:schemeClr val="bg1"/>
                </a:solidFill>
              </a:rPr>
              <a:t> in a manner worthy of the calling to which you have been called... </a:t>
            </a:r>
            <a:r>
              <a:rPr lang="en-US" sz="2800" dirty="0">
                <a:solidFill>
                  <a:schemeClr val="bg1"/>
                </a:solidFill>
              </a:rPr>
              <a:t>(ESV) </a:t>
            </a:r>
          </a:p>
          <a:p>
            <a:pPr algn="ctr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    Walk – an even pace; no panic or hurry</a:t>
            </a:r>
          </a:p>
          <a:p>
            <a:pPr>
              <a:buNone/>
            </a:pPr>
            <a:endParaRPr lang="en-US" sz="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              – all places in which you go</a:t>
            </a:r>
          </a:p>
          <a:p>
            <a:pPr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“conduct ourselves”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4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73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I therefore, a prisoner for the Lord, urge you to walk in a manner worthy of </a:t>
            </a:r>
            <a:r>
              <a:rPr lang="en-US" u="sng" dirty="0">
                <a:solidFill>
                  <a:schemeClr val="bg1"/>
                </a:solidFill>
              </a:rPr>
              <a:t>the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calling</a:t>
            </a:r>
            <a:r>
              <a:rPr lang="en-US" dirty="0">
                <a:solidFill>
                  <a:schemeClr val="bg1"/>
                </a:solidFill>
              </a:rPr>
              <a:t> to which you have been called... </a:t>
            </a:r>
            <a:r>
              <a:rPr lang="en-US" sz="2800" dirty="0">
                <a:solidFill>
                  <a:schemeClr val="bg1"/>
                </a:solidFill>
              </a:rPr>
              <a:t>(ESV)</a:t>
            </a: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For He chose us in Him to be holy and blameless in His sight.  </a:t>
            </a:r>
            <a:r>
              <a:rPr lang="en-US" sz="2400" dirty="0">
                <a:solidFill>
                  <a:schemeClr val="bg1"/>
                </a:solidFill>
              </a:rPr>
              <a:t>1:4</a:t>
            </a:r>
          </a:p>
          <a:p>
            <a:pPr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In love He predestined us to be adopted as sons 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    through Jesus Christ.  </a:t>
            </a:r>
            <a:r>
              <a:rPr lang="en-US" sz="2400" dirty="0">
                <a:solidFill>
                  <a:schemeClr val="bg1"/>
                </a:solidFill>
              </a:rPr>
              <a:t>1:5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In Him we were also chosen…in order that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    we…might be for the praise of His</a:t>
            </a:r>
          </a:p>
          <a:p>
            <a:pPr>
              <a:buNone/>
            </a:pPr>
            <a:r>
              <a:rPr lang="en-US" sz="2800" dirty="0">
                <a:solidFill>
                  <a:schemeClr val="bg1"/>
                </a:solidFill>
              </a:rPr>
              <a:t>    glory.   </a:t>
            </a:r>
            <a:r>
              <a:rPr lang="en-US" sz="2400" dirty="0">
                <a:solidFill>
                  <a:schemeClr val="bg1"/>
                </a:solidFill>
              </a:rPr>
              <a:t>1:11-12</a:t>
            </a:r>
          </a:p>
        </p:txBody>
      </p:sp>
      <p:pic>
        <p:nvPicPr>
          <p:cNvPr id="4" name="Picture 2" descr="Image result for Hyacinth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6629400" y="4953000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601</Words>
  <Application>Microsoft Office PowerPoint</Application>
  <PresentationFormat>On-screen Show (4:3)</PresentationFormat>
  <Paragraphs>165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Ephesians as an epistle</vt:lpstr>
      <vt:lpstr> </vt:lpstr>
      <vt:lpstr>PowerPoint Presentation</vt:lpstr>
      <vt:lpstr>…I urge you to live a life worthy of the calling…</vt:lpstr>
      <vt:lpstr>Prison epistles:</vt:lpstr>
      <vt:lpstr> </vt:lpstr>
      <vt:lpstr> </vt:lpstr>
      <vt:lpstr> </vt:lpstr>
      <vt:lpstr>PowerPoint Presentation</vt:lpstr>
      <vt:lpstr> 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 </vt:lpstr>
      <vt:lpstr> </vt:lpstr>
      <vt:lpstr> </vt:lpstr>
      <vt:lpstr>Outward and inward calls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Tibbetts</dc:creator>
  <cp:lastModifiedBy>Worship</cp:lastModifiedBy>
  <cp:revision>11</cp:revision>
  <dcterms:created xsi:type="dcterms:W3CDTF">2018-03-23T22:02:16Z</dcterms:created>
  <dcterms:modified xsi:type="dcterms:W3CDTF">2018-03-24T17:20:33Z</dcterms:modified>
</cp:coreProperties>
</file>