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E1C04A-E68A-4844-993C-E65356589F79}"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F55B6-2F15-49F3-AB6B-D4C12358B2A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E1C04A-E68A-4844-993C-E65356589F79}"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F55B6-2F15-49F3-AB6B-D4C12358B2A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E1C04A-E68A-4844-993C-E65356589F79}"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F55B6-2F15-49F3-AB6B-D4C12358B2A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E1C04A-E68A-4844-993C-E65356589F79}"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F55B6-2F15-49F3-AB6B-D4C12358B2A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E1C04A-E68A-4844-993C-E65356589F79}"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F55B6-2F15-49F3-AB6B-D4C12358B2A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E1C04A-E68A-4844-993C-E65356589F79}" type="datetimeFigureOut">
              <a:rPr lang="en-US" smtClean="0"/>
              <a:t>6/16/2018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F55B6-2F15-49F3-AB6B-D4C12358B2A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E1C04A-E68A-4844-993C-E65356589F79}" type="datetimeFigureOut">
              <a:rPr lang="en-US" smtClean="0"/>
              <a:t>6/16/2018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1F55B6-2F15-49F3-AB6B-D4C12358B2A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E1C04A-E68A-4844-993C-E65356589F79}" type="datetimeFigureOut">
              <a:rPr lang="en-US" smtClean="0"/>
              <a:t>6/16/2018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1F55B6-2F15-49F3-AB6B-D4C12358B2A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1C04A-E68A-4844-993C-E65356589F79}" type="datetimeFigureOut">
              <a:rPr lang="en-US" smtClean="0"/>
              <a:t>6/16/2018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1F55B6-2F15-49F3-AB6B-D4C12358B2A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E1C04A-E68A-4844-993C-E65356589F79}" type="datetimeFigureOut">
              <a:rPr lang="en-US" smtClean="0"/>
              <a:t>6/16/2018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F55B6-2F15-49F3-AB6B-D4C12358B2A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E1C04A-E68A-4844-993C-E65356589F79}" type="datetimeFigureOut">
              <a:rPr lang="en-US" smtClean="0"/>
              <a:t>6/16/2018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F55B6-2F15-49F3-AB6B-D4C12358B2A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1C04A-E68A-4844-993C-E65356589F79}" type="datetimeFigureOut">
              <a:rPr lang="en-US" smtClean="0"/>
              <a:t>6/16/2018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F55B6-2F15-49F3-AB6B-D4C12358B2A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11266" name="Picture 2" descr="Image result for City Park, Denver, CO"/>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4800600" y="457200"/>
            <a:ext cx="2799613" cy="1477328"/>
          </a:xfrm>
          <a:prstGeom prst="rect">
            <a:avLst/>
          </a:prstGeom>
          <a:noFill/>
        </p:spPr>
        <p:txBody>
          <a:bodyPr wrap="none" rtlCol="0">
            <a:spAutoFit/>
          </a:bodyPr>
          <a:lstStyle/>
          <a:p>
            <a:pPr algn="ctr"/>
            <a:r>
              <a:rPr lang="en-US" sz="2000" i="1" dirty="0">
                <a:solidFill>
                  <a:schemeClr val="bg1"/>
                </a:solidFill>
              </a:rPr>
              <a:t>Be Imitators of God, </a:t>
            </a:r>
          </a:p>
          <a:p>
            <a:pPr algn="ctr"/>
            <a:r>
              <a:rPr lang="en-US" sz="2000" i="1" dirty="0">
                <a:solidFill>
                  <a:schemeClr val="bg1"/>
                </a:solidFill>
              </a:rPr>
              <a:t>therefore,</a:t>
            </a:r>
          </a:p>
          <a:p>
            <a:pPr algn="ctr"/>
            <a:r>
              <a:rPr lang="en-US" sz="2000" i="1" dirty="0">
                <a:solidFill>
                  <a:schemeClr val="bg1"/>
                </a:solidFill>
              </a:rPr>
              <a:t>as dearly loved children…</a:t>
            </a:r>
          </a:p>
          <a:p>
            <a:pPr algn="ctr"/>
            <a:endParaRPr lang="en-US" sz="1200" i="1" dirty="0">
              <a:solidFill>
                <a:schemeClr val="bg1"/>
              </a:solidFill>
            </a:endParaRPr>
          </a:p>
          <a:p>
            <a:pPr algn="ctr"/>
            <a:r>
              <a:rPr lang="en-US" i="1" dirty="0">
                <a:solidFill>
                  <a:schemeClr val="bg1"/>
                </a:solidFill>
              </a:rPr>
              <a:t>Ephesians 5:1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a:t> </a:t>
            </a:r>
            <a:r>
              <a:rPr lang="en-US" sz="4000" dirty="0">
                <a:solidFill>
                  <a:schemeClr val="bg1"/>
                </a:solidFill>
              </a:rPr>
              <a:t>Exodus 20:17-18</a:t>
            </a:r>
          </a:p>
        </p:txBody>
      </p:sp>
      <p:sp>
        <p:nvSpPr>
          <p:cNvPr id="5" name="Content Placeholder 4"/>
          <p:cNvSpPr>
            <a:spLocks noGrp="1"/>
          </p:cNvSpPr>
          <p:nvPr>
            <p:ph idx="1"/>
          </p:nvPr>
        </p:nvSpPr>
        <p:spPr>
          <a:xfrm>
            <a:off x="457200" y="1295400"/>
            <a:ext cx="8229600" cy="5029200"/>
          </a:xfrm>
        </p:spPr>
        <p:txBody>
          <a:bodyPr/>
          <a:lstStyle/>
          <a:p>
            <a:pPr algn="ctr">
              <a:buNone/>
            </a:pPr>
            <a:r>
              <a:rPr lang="en-US" dirty="0"/>
              <a:t> </a:t>
            </a:r>
            <a:r>
              <a:rPr lang="en-US" dirty="0">
                <a:solidFill>
                  <a:schemeClr val="bg1"/>
                </a:solidFill>
              </a:rPr>
              <a:t>You shall not covet your neighbor's house.  You shall not covet your neighbor's wife, or his manservant or maidservant, his ox or donkey, or anything that belongs to your neighbor.</a:t>
            </a:r>
            <a:r>
              <a:rPr lang="en-US" dirty="0"/>
              <a:t> </a:t>
            </a:r>
            <a:endParaRPr lang="en-US" dirty="0">
              <a:solidFill>
                <a:schemeClr val="bg1"/>
              </a:solidFill>
            </a:endParaRPr>
          </a:p>
        </p:txBody>
      </p:sp>
      <p:pic>
        <p:nvPicPr>
          <p:cNvPr id="11266" name="Picture 2" descr="Image result for City Park, Denver, CO"/>
          <p:cNvPicPr>
            <a:picLocks noChangeAspect="1" noChangeArrowheads="1"/>
          </p:cNvPicPr>
          <p:nvPr/>
        </p:nvPicPr>
        <p:blipFill>
          <a:blip r:embed="rId2" cstate="print"/>
          <a:srcRect/>
          <a:stretch>
            <a:fillRect/>
          </a:stretch>
        </p:blipFill>
        <p:spPr bwMode="auto">
          <a:xfrm>
            <a:off x="6705600" y="5029200"/>
            <a:ext cx="2133600" cy="1600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a:buNone/>
            </a:pPr>
            <a:r>
              <a:rPr lang="en-US" dirty="0"/>
              <a:t> </a:t>
            </a:r>
          </a:p>
        </p:txBody>
      </p:sp>
      <p:pic>
        <p:nvPicPr>
          <p:cNvPr id="14338" name="Picture 2" descr="Image result for HD T.v."/>
          <p:cNvPicPr>
            <a:picLocks noChangeAspect="1" noChangeArrowheads="1"/>
          </p:cNvPicPr>
          <p:nvPr/>
        </p:nvPicPr>
        <p:blipFill>
          <a:blip r:embed="rId2" cstate="print"/>
          <a:srcRect/>
          <a:stretch>
            <a:fillRect/>
          </a:stretch>
        </p:blipFill>
        <p:spPr bwMode="auto">
          <a:xfrm>
            <a:off x="0" y="381000"/>
            <a:ext cx="9578054" cy="5410200"/>
          </a:xfrm>
          <a:prstGeom prst="rect">
            <a:avLst/>
          </a:prstGeom>
          <a:noFill/>
        </p:spPr>
      </p:pic>
      <p:pic>
        <p:nvPicPr>
          <p:cNvPr id="14340" name="Picture 4" descr="Image result for hulu"/>
          <p:cNvPicPr>
            <a:picLocks noChangeAspect="1" noChangeArrowheads="1"/>
          </p:cNvPicPr>
          <p:nvPr/>
        </p:nvPicPr>
        <p:blipFill>
          <a:blip r:embed="rId3" cstate="print"/>
          <a:srcRect/>
          <a:stretch>
            <a:fillRect/>
          </a:stretch>
        </p:blipFill>
        <p:spPr bwMode="auto">
          <a:xfrm>
            <a:off x="1524000" y="1371600"/>
            <a:ext cx="2590800" cy="2590800"/>
          </a:xfrm>
          <a:prstGeom prst="rect">
            <a:avLst/>
          </a:prstGeom>
          <a:noFill/>
        </p:spPr>
      </p:pic>
      <p:pic>
        <p:nvPicPr>
          <p:cNvPr id="14342" name="Picture 6" descr="Image result for netflix"/>
          <p:cNvPicPr>
            <a:picLocks noChangeAspect="1" noChangeArrowheads="1"/>
          </p:cNvPicPr>
          <p:nvPr/>
        </p:nvPicPr>
        <p:blipFill>
          <a:blip r:embed="rId4" cstate="print"/>
          <a:srcRect/>
          <a:stretch>
            <a:fillRect/>
          </a:stretch>
        </p:blipFill>
        <p:spPr bwMode="auto">
          <a:xfrm>
            <a:off x="5257800" y="1371600"/>
            <a:ext cx="2566987" cy="256698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r>
              <a:rPr lang="en-US" dirty="0"/>
              <a:t> </a:t>
            </a:r>
          </a:p>
        </p:txBody>
      </p:sp>
      <p:sp>
        <p:nvSpPr>
          <p:cNvPr id="3" name="Content Placeholder 2"/>
          <p:cNvSpPr>
            <a:spLocks noGrp="1"/>
          </p:cNvSpPr>
          <p:nvPr>
            <p:ph idx="1"/>
          </p:nvPr>
        </p:nvSpPr>
        <p:spPr>
          <a:xfrm>
            <a:off x="457200" y="381000"/>
            <a:ext cx="8229600" cy="5745163"/>
          </a:xfrm>
        </p:spPr>
        <p:txBody>
          <a:bodyPr/>
          <a:lstStyle/>
          <a:p>
            <a:pPr>
              <a:buNone/>
            </a:pPr>
            <a:r>
              <a:rPr lang="en-US" dirty="0"/>
              <a:t>vs. 3 – sins to avoid:</a:t>
            </a:r>
          </a:p>
          <a:p>
            <a:pPr>
              <a:buNone/>
            </a:pPr>
            <a:r>
              <a:rPr lang="en-US" dirty="0"/>
              <a:t>     </a:t>
            </a:r>
            <a:r>
              <a:rPr lang="en-US" sz="2800" dirty="0"/>
              <a:t>sexual immorality         impurity            greed</a:t>
            </a:r>
          </a:p>
          <a:p>
            <a:pPr>
              <a:buNone/>
            </a:pPr>
            <a:endParaRPr lang="en-US" sz="2800" dirty="0"/>
          </a:p>
          <a:p>
            <a:pPr>
              <a:buNone/>
            </a:pPr>
            <a:r>
              <a:rPr lang="en-US" dirty="0"/>
              <a:t>vs. 5 – character of the person</a:t>
            </a:r>
          </a:p>
          <a:p>
            <a:pPr>
              <a:buNone/>
            </a:pPr>
            <a:r>
              <a:rPr lang="en-US" dirty="0"/>
              <a:t>      </a:t>
            </a:r>
            <a:r>
              <a:rPr lang="en-US" sz="2800" dirty="0"/>
              <a:t>     immoral                     impure             greedy</a:t>
            </a:r>
          </a:p>
          <a:p>
            <a:pPr>
              <a:buNone/>
            </a:pPr>
            <a:endParaRPr lang="en-US" sz="2800" dirty="0"/>
          </a:p>
          <a:p>
            <a:pPr>
              <a:buNone/>
            </a:pPr>
            <a:endParaRPr lang="en-US" sz="1400" dirty="0"/>
          </a:p>
          <a:p>
            <a:pPr>
              <a:buNone/>
            </a:pPr>
            <a:endParaRPr lang="en-US" sz="1400" dirty="0"/>
          </a:p>
          <a:p>
            <a:pPr>
              <a:buNone/>
            </a:pPr>
            <a:r>
              <a:rPr lang="en-US" sz="2800" dirty="0"/>
              <a:t>              Rich man and Lazarus </a:t>
            </a:r>
          </a:p>
          <a:p>
            <a:pPr>
              <a:buNone/>
            </a:pPr>
            <a:r>
              <a:rPr lang="en-US" sz="2800" dirty="0"/>
              <a:t>                       </a:t>
            </a:r>
            <a:r>
              <a:rPr lang="en-US" sz="2400" dirty="0"/>
              <a:t> Luke 16:19-31</a:t>
            </a:r>
            <a:r>
              <a:rPr lang="en-US" sz="2800" dirty="0"/>
              <a:t> </a:t>
            </a:r>
            <a:endParaRPr lang="en-US" dirty="0"/>
          </a:p>
        </p:txBody>
      </p:sp>
      <p:pic>
        <p:nvPicPr>
          <p:cNvPr id="4" name="Picture 2" descr="Image result for City Park, Denver, CO"/>
          <p:cNvPicPr>
            <a:picLocks noChangeAspect="1" noChangeArrowheads="1"/>
          </p:cNvPicPr>
          <p:nvPr/>
        </p:nvPicPr>
        <p:blipFill>
          <a:blip r:embed="rId2" cstate="print"/>
          <a:srcRect/>
          <a:stretch>
            <a:fillRect/>
          </a:stretch>
        </p:blipFill>
        <p:spPr bwMode="auto">
          <a:xfrm>
            <a:off x="6705600" y="5029200"/>
            <a:ext cx="2133600" cy="1600200"/>
          </a:xfrm>
          <a:prstGeom prst="rect">
            <a:avLst/>
          </a:prstGeom>
          <a:noFill/>
        </p:spPr>
      </p:pic>
      <p:sp>
        <p:nvSpPr>
          <p:cNvPr id="5" name="Oval 4"/>
          <p:cNvSpPr/>
          <p:nvPr/>
        </p:nvSpPr>
        <p:spPr>
          <a:xfrm>
            <a:off x="1447800" y="3733800"/>
            <a:ext cx="35814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r>
              <a:rPr lang="en-US" dirty="0"/>
              <a:t> </a:t>
            </a:r>
          </a:p>
        </p:txBody>
      </p:sp>
      <p:pic>
        <p:nvPicPr>
          <p:cNvPr id="24580" name="Picture 4" descr="Image result for Denver bars"/>
          <p:cNvPicPr>
            <a:picLocks noChangeAspect="1" noChangeArrowheads="1"/>
          </p:cNvPicPr>
          <p:nvPr/>
        </p:nvPicPr>
        <p:blipFill>
          <a:blip r:embed="rId2" cstate="print"/>
          <a:srcRect/>
          <a:stretch>
            <a:fillRect/>
          </a:stretch>
        </p:blipFill>
        <p:spPr bwMode="auto">
          <a:xfrm>
            <a:off x="0" y="609600"/>
            <a:ext cx="9144000" cy="514162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a:t> </a:t>
            </a:r>
            <a:r>
              <a:rPr lang="en-US" sz="4000" dirty="0">
                <a:solidFill>
                  <a:schemeClr val="bg1"/>
                </a:solidFill>
              </a:rPr>
              <a:t>Galatians 5:19-21</a:t>
            </a:r>
          </a:p>
        </p:txBody>
      </p:sp>
      <p:sp>
        <p:nvSpPr>
          <p:cNvPr id="5" name="Content Placeholder 4"/>
          <p:cNvSpPr>
            <a:spLocks noGrp="1"/>
          </p:cNvSpPr>
          <p:nvPr>
            <p:ph idx="1"/>
          </p:nvPr>
        </p:nvSpPr>
        <p:spPr>
          <a:xfrm>
            <a:off x="457200" y="1066800"/>
            <a:ext cx="8229600" cy="5257800"/>
          </a:xfrm>
        </p:spPr>
        <p:txBody>
          <a:bodyPr/>
          <a:lstStyle/>
          <a:p>
            <a:pPr algn="ctr">
              <a:buNone/>
            </a:pPr>
            <a:r>
              <a:rPr lang="en-US" dirty="0"/>
              <a:t> </a:t>
            </a:r>
            <a:r>
              <a:rPr lang="en-US" dirty="0">
                <a:solidFill>
                  <a:schemeClr val="bg1"/>
                </a:solidFill>
              </a:rPr>
              <a:t>The acts of the sinful nature are obvious: sexual immorality (porneia), impurity and debauchery; idolatry and witchcraft; hatred, discord, jealousy, fits of rage, selfish ambition, dissensions, factions, and envy; drunkenness, orgies, and the like.  I warn you, as I did before, that those who live like this will </a:t>
            </a:r>
            <a:r>
              <a:rPr lang="en-US" u="sng" dirty="0">
                <a:solidFill>
                  <a:schemeClr val="bg1"/>
                </a:solidFill>
              </a:rPr>
              <a:t>not</a:t>
            </a:r>
            <a:r>
              <a:rPr lang="en-US" dirty="0">
                <a:solidFill>
                  <a:schemeClr val="bg1"/>
                </a:solidFill>
              </a:rPr>
              <a:t> inherit the kingdom of God. </a:t>
            </a:r>
          </a:p>
        </p:txBody>
      </p:sp>
      <p:pic>
        <p:nvPicPr>
          <p:cNvPr id="11266" name="Picture 2" descr="Image result for City Park, Denver, CO"/>
          <p:cNvPicPr>
            <a:picLocks noChangeAspect="1" noChangeArrowheads="1"/>
          </p:cNvPicPr>
          <p:nvPr/>
        </p:nvPicPr>
        <p:blipFill>
          <a:blip r:embed="rId2" cstate="print"/>
          <a:srcRect/>
          <a:stretch>
            <a:fillRect/>
          </a:stretch>
        </p:blipFill>
        <p:spPr bwMode="auto">
          <a:xfrm>
            <a:off x="6705600" y="5029200"/>
            <a:ext cx="2133600" cy="1600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a:t> </a:t>
            </a:r>
            <a:r>
              <a:rPr lang="en-US" sz="4000" dirty="0">
                <a:solidFill>
                  <a:schemeClr val="bg1"/>
                </a:solidFill>
              </a:rPr>
              <a:t>I Corinthians 6:9-10</a:t>
            </a:r>
          </a:p>
        </p:txBody>
      </p:sp>
      <p:sp>
        <p:nvSpPr>
          <p:cNvPr id="5" name="Content Placeholder 4"/>
          <p:cNvSpPr>
            <a:spLocks noGrp="1"/>
          </p:cNvSpPr>
          <p:nvPr>
            <p:ph idx="1"/>
          </p:nvPr>
        </p:nvSpPr>
        <p:spPr>
          <a:xfrm>
            <a:off x="457200" y="1143000"/>
            <a:ext cx="8229600" cy="5181600"/>
          </a:xfrm>
        </p:spPr>
        <p:txBody>
          <a:bodyPr/>
          <a:lstStyle/>
          <a:p>
            <a:pPr algn="ctr">
              <a:buNone/>
            </a:pPr>
            <a:r>
              <a:rPr lang="en-US" dirty="0">
                <a:solidFill>
                  <a:schemeClr val="bg1"/>
                </a:solidFill>
              </a:rPr>
              <a:t> Do you not know that the wicked will </a:t>
            </a:r>
            <a:r>
              <a:rPr lang="en-US" u="sng" dirty="0">
                <a:solidFill>
                  <a:schemeClr val="bg1"/>
                </a:solidFill>
              </a:rPr>
              <a:t>not</a:t>
            </a:r>
            <a:r>
              <a:rPr lang="en-US" dirty="0">
                <a:solidFill>
                  <a:schemeClr val="bg1"/>
                </a:solidFill>
              </a:rPr>
              <a:t> inherit the kingdom of God?  Do not be deceived: Neither the sexually immoral (pornos) nor idolaters nor adulterers nor male prostitutes nor homosexual offenders nor thieves nor the greedy nor drunkards nor slanderers nor swindlers will inherit the kingdom of God. </a:t>
            </a:r>
            <a:r>
              <a:rPr lang="en-US" sz="2800" dirty="0">
                <a:solidFill>
                  <a:schemeClr val="bg1"/>
                </a:solidFill>
              </a:rPr>
              <a:t> </a:t>
            </a:r>
          </a:p>
        </p:txBody>
      </p:sp>
      <p:pic>
        <p:nvPicPr>
          <p:cNvPr id="11266" name="Picture 2" descr="Image result for City Park, Denver, CO"/>
          <p:cNvPicPr>
            <a:picLocks noChangeAspect="1" noChangeArrowheads="1"/>
          </p:cNvPicPr>
          <p:nvPr/>
        </p:nvPicPr>
        <p:blipFill>
          <a:blip r:embed="rId2" cstate="print"/>
          <a:srcRect/>
          <a:stretch>
            <a:fillRect/>
          </a:stretch>
        </p:blipFill>
        <p:spPr bwMode="auto">
          <a:xfrm>
            <a:off x="6705600" y="5029200"/>
            <a:ext cx="2133600" cy="1600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a:t> </a:t>
            </a:r>
            <a:r>
              <a:rPr lang="en-US" sz="4000" dirty="0">
                <a:solidFill>
                  <a:schemeClr val="bg1"/>
                </a:solidFill>
              </a:rPr>
              <a:t>Revelation 21:8</a:t>
            </a:r>
          </a:p>
        </p:txBody>
      </p:sp>
      <p:sp>
        <p:nvSpPr>
          <p:cNvPr id="5" name="Content Placeholder 4"/>
          <p:cNvSpPr>
            <a:spLocks noGrp="1"/>
          </p:cNvSpPr>
          <p:nvPr>
            <p:ph idx="1"/>
          </p:nvPr>
        </p:nvSpPr>
        <p:spPr>
          <a:xfrm>
            <a:off x="457200" y="1143000"/>
            <a:ext cx="8229600" cy="5181600"/>
          </a:xfrm>
        </p:spPr>
        <p:txBody>
          <a:bodyPr>
            <a:normAutofit/>
          </a:bodyPr>
          <a:lstStyle/>
          <a:p>
            <a:pPr algn="ctr">
              <a:buNone/>
            </a:pPr>
            <a:r>
              <a:rPr lang="en-US" dirty="0">
                <a:solidFill>
                  <a:schemeClr val="bg1"/>
                </a:solidFill>
              </a:rPr>
              <a:t> But the cowardly, the unbelieving, the vile, the murderers, the sexually immoral (pornos), those who practice magic arts, the idolaters and all liars - their place will be in the fiery lake of burning sulfur.  This is the second death. </a:t>
            </a:r>
          </a:p>
        </p:txBody>
      </p:sp>
      <p:pic>
        <p:nvPicPr>
          <p:cNvPr id="11266" name="Picture 2" descr="Image result for City Park, Denver, CO"/>
          <p:cNvPicPr>
            <a:picLocks noChangeAspect="1" noChangeArrowheads="1"/>
          </p:cNvPicPr>
          <p:nvPr/>
        </p:nvPicPr>
        <p:blipFill>
          <a:blip r:embed="rId2" cstate="print"/>
          <a:srcRect/>
          <a:stretch>
            <a:fillRect/>
          </a:stretch>
        </p:blipFill>
        <p:spPr bwMode="auto">
          <a:xfrm>
            <a:off x="6705600" y="5029200"/>
            <a:ext cx="2133600" cy="1600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457200" y="990600"/>
            <a:ext cx="8229600" cy="5135563"/>
          </a:xfrm>
        </p:spPr>
        <p:txBody>
          <a:bodyPr/>
          <a:lstStyle/>
          <a:p>
            <a:pPr algn="ctr">
              <a:buNone/>
            </a:pPr>
            <a:r>
              <a:rPr lang="en-US" dirty="0"/>
              <a:t>Wrath of God</a:t>
            </a:r>
          </a:p>
          <a:p>
            <a:pPr algn="ctr">
              <a:buNone/>
            </a:pPr>
            <a:r>
              <a:rPr lang="en-US" sz="2800" dirty="0"/>
              <a:t>Answered the eternal question:</a:t>
            </a:r>
          </a:p>
          <a:p>
            <a:pPr algn="ctr">
              <a:buNone/>
            </a:pPr>
            <a:endParaRPr lang="en-US" sz="2800" dirty="0"/>
          </a:p>
          <a:p>
            <a:pPr algn="ctr">
              <a:buNone/>
            </a:pPr>
            <a:r>
              <a:rPr lang="en-US" sz="3600" dirty="0"/>
              <a:t>“Where is the God of justice?”</a:t>
            </a:r>
          </a:p>
        </p:txBody>
      </p:sp>
      <p:pic>
        <p:nvPicPr>
          <p:cNvPr id="4" name="Picture 2" descr="Image result for City Park, Denver, CO"/>
          <p:cNvPicPr>
            <a:picLocks noChangeAspect="1" noChangeArrowheads="1"/>
          </p:cNvPicPr>
          <p:nvPr/>
        </p:nvPicPr>
        <p:blipFill>
          <a:blip r:embed="rId2" cstate="print"/>
          <a:srcRect/>
          <a:stretch>
            <a:fillRect/>
          </a:stretch>
        </p:blipFill>
        <p:spPr bwMode="auto">
          <a:xfrm>
            <a:off x="6705600" y="5029200"/>
            <a:ext cx="2133600" cy="1600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a:t> </a:t>
            </a:r>
            <a:r>
              <a:rPr lang="en-US" sz="4000" dirty="0">
                <a:solidFill>
                  <a:schemeClr val="bg1"/>
                </a:solidFill>
              </a:rPr>
              <a:t>II Thessalonians 1:6-10</a:t>
            </a:r>
          </a:p>
        </p:txBody>
      </p:sp>
      <p:sp>
        <p:nvSpPr>
          <p:cNvPr id="5" name="Content Placeholder 4"/>
          <p:cNvSpPr>
            <a:spLocks noGrp="1"/>
          </p:cNvSpPr>
          <p:nvPr>
            <p:ph idx="1"/>
          </p:nvPr>
        </p:nvSpPr>
        <p:spPr>
          <a:xfrm>
            <a:off x="457200" y="1143000"/>
            <a:ext cx="8229600" cy="5181600"/>
          </a:xfrm>
        </p:spPr>
        <p:txBody>
          <a:bodyPr>
            <a:normAutofit fontScale="92500" lnSpcReduction="10000"/>
          </a:bodyPr>
          <a:lstStyle/>
          <a:p>
            <a:pPr algn="ctr">
              <a:buNone/>
            </a:pPr>
            <a:r>
              <a:rPr lang="en-US" dirty="0">
                <a:solidFill>
                  <a:schemeClr val="bg1"/>
                </a:solidFill>
              </a:rPr>
              <a:t> </a:t>
            </a:r>
            <a:r>
              <a:rPr lang="en-US" sz="3000" u="sng" dirty="0">
                <a:solidFill>
                  <a:schemeClr val="bg1"/>
                </a:solidFill>
              </a:rPr>
              <a:t>God</a:t>
            </a:r>
            <a:r>
              <a:rPr lang="en-US" sz="3000" dirty="0">
                <a:solidFill>
                  <a:schemeClr val="bg1"/>
                </a:solidFill>
              </a:rPr>
              <a:t> </a:t>
            </a:r>
            <a:r>
              <a:rPr lang="en-US" sz="3000" u="sng" dirty="0">
                <a:solidFill>
                  <a:schemeClr val="bg1"/>
                </a:solidFill>
              </a:rPr>
              <a:t>is</a:t>
            </a:r>
            <a:r>
              <a:rPr lang="en-US" sz="3000" dirty="0">
                <a:solidFill>
                  <a:schemeClr val="bg1"/>
                </a:solidFill>
              </a:rPr>
              <a:t> </a:t>
            </a:r>
            <a:r>
              <a:rPr lang="en-US" sz="3000" u="sng" dirty="0">
                <a:solidFill>
                  <a:schemeClr val="bg1"/>
                </a:solidFill>
              </a:rPr>
              <a:t>just</a:t>
            </a:r>
            <a:r>
              <a:rPr lang="en-US" sz="3000" dirty="0">
                <a:solidFill>
                  <a:schemeClr val="bg1"/>
                </a:solidFill>
              </a:rPr>
              <a:t>:  He will pay back trouble to those who trouble you and give relief to you who are troubled, and to us as well.  This will happen when the Lord Jesus is revealed from heaven in blazing fire with His powerful angels.  He will punish those who do not know God and do not obey the gospel of our Lord Jesus.  They will be punished with everlasting destruction and shut out from the presence of the Lord and from the majesty of His power on the day He comes to be glorified in His holy people and to be marveled at among all those who have believed.</a:t>
            </a:r>
            <a:r>
              <a:rPr lang="en-US" dirty="0"/>
              <a:t>  </a:t>
            </a:r>
            <a:endParaRPr lang="en-US"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Image result for pink clouds"/>
          <p:cNvPicPr>
            <a:picLocks noChangeAspect="1" noChangeArrowheads="1"/>
          </p:cNvPicPr>
          <p:nvPr/>
        </p:nvPicPr>
        <p:blipFill>
          <a:blip r:embed="rId2" cstate="print"/>
          <a:srcRect/>
          <a:stretch>
            <a:fillRect/>
          </a:stretch>
        </p:blipFill>
        <p:spPr bwMode="auto">
          <a:xfrm>
            <a:off x="0" y="0"/>
            <a:ext cx="9211733" cy="6858000"/>
          </a:xfrm>
          <a:prstGeom prst="rect">
            <a:avLst/>
          </a:prstGeom>
          <a:noFill/>
        </p:spPr>
      </p:pic>
      <p:sp>
        <p:nvSpPr>
          <p:cNvPr id="5" name="TextBox 4"/>
          <p:cNvSpPr txBox="1"/>
          <p:nvPr/>
        </p:nvSpPr>
        <p:spPr>
          <a:xfrm>
            <a:off x="990600" y="1828800"/>
            <a:ext cx="5575950" cy="2523768"/>
          </a:xfrm>
          <a:prstGeom prst="rect">
            <a:avLst/>
          </a:prstGeom>
          <a:noFill/>
        </p:spPr>
        <p:txBody>
          <a:bodyPr wrap="none" rtlCol="0">
            <a:spAutoFit/>
          </a:bodyPr>
          <a:lstStyle/>
          <a:p>
            <a:r>
              <a:rPr lang="en-US" sz="2800" dirty="0">
                <a:solidFill>
                  <a:schemeClr val="bg1"/>
                </a:solidFill>
              </a:rPr>
              <a:t>Great and marvelous are your deeds,</a:t>
            </a:r>
          </a:p>
          <a:p>
            <a:r>
              <a:rPr lang="en-US" sz="2800" dirty="0">
                <a:solidFill>
                  <a:schemeClr val="bg1"/>
                </a:solidFill>
              </a:rPr>
              <a:t>     Lord God Almighty.</a:t>
            </a:r>
          </a:p>
          <a:p>
            <a:r>
              <a:rPr lang="en-US" sz="2800" dirty="0">
                <a:solidFill>
                  <a:schemeClr val="bg1"/>
                </a:solidFill>
              </a:rPr>
              <a:t>Just and true are your ways,</a:t>
            </a:r>
          </a:p>
          <a:p>
            <a:r>
              <a:rPr lang="en-US" sz="2800" dirty="0">
                <a:solidFill>
                  <a:schemeClr val="bg1"/>
                </a:solidFill>
              </a:rPr>
              <a:t>      King of the ages.</a:t>
            </a:r>
          </a:p>
          <a:p>
            <a:endParaRPr lang="en-US" sz="1400" dirty="0">
              <a:solidFill>
                <a:schemeClr val="bg1"/>
              </a:solidFill>
            </a:endParaRPr>
          </a:p>
          <a:p>
            <a:r>
              <a:rPr lang="en-US" sz="3200" dirty="0">
                <a:solidFill>
                  <a:schemeClr val="bg1"/>
                </a:solidFill>
              </a:rPr>
              <a:t>                                    </a:t>
            </a:r>
            <a:r>
              <a:rPr lang="en-US" sz="2400" dirty="0">
                <a:solidFill>
                  <a:schemeClr val="bg1"/>
                </a:solidFill>
              </a:rPr>
              <a:t>Revelation 15:3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11266" name="Picture 2" descr="Image result for City Park, Denver, CO"/>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5060417" y="457200"/>
            <a:ext cx="2279983" cy="861774"/>
          </a:xfrm>
          <a:prstGeom prst="rect">
            <a:avLst/>
          </a:prstGeom>
          <a:noFill/>
        </p:spPr>
        <p:txBody>
          <a:bodyPr wrap="none" rtlCol="0">
            <a:spAutoFit/>
          </a:bodyPr>
          <a:lstStyle/>
          <a:p>
            <a:pPr algn="ctr"/>
            <a:r>
              <a:rPr lang="en-US" sz="2000" i="1" dirty="0">
                <a:solidFill>
                  <a:schemeClr val="bg1"/>
                </a:solidFill>
              </a:rPr>
              <a:t>What Not to Imitate</a:t>
            </a:r>
          </a:p>
          <a:p>
            <a:pPr algn="ctr"/>
            <a:endParaRPr lang="en-US" sz="1200" i="1" dirty="0">
              <a:solidFill>
                <a:schemeClr val="bg1"/>
              </a:solidFill>
            </a:endParaRPr>
          </a:p>
          <a:p>
            <a:pPr algn="ctr"/>
            <a:r>
              <a:rPr lang="en-US" i="1" dirty="0">
                <a:solidFill>
                  <a:schemeClr val="bg1"/>
                </a:solidFill>
              </a:rPr>
              <a:t>Ephesians 5:1-7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t> </a:t>
            </a:r>
            <a:r>
              <a:rPr lang="en-US" sz="3600" dirty="0"/>
              <a:t>Ways to guard our souls:</a:t>
            </a:r>
          </a:p>
        </p:txBody>
      </p:sp>
      <p:sp>
        <p:nvSpPr>
          <p:cNvPr id="3" name="Content Placeholder 2"/>
          <p:cNvSpPr>
            <a:spLocks noGrp="1"/>
          </p:cNvSpPr>
          <p:nvPr>
            <p:ph idx="1"/>
          </p:nvPr>
        </p:nvSpPr>
        <p:spPr>
          <a:xfrm>
            <a:off x="457200" y="1066800"/>
            <a:ext cx="8229600" cy="5059363"/>
          </a:xfrm>
        </p:spPr>
        <p:txBody>
          <a:bodyPr>
            <a:normAutofit/>
          </a:bodyPr>
          <a:lstStyle/>
          <a:p>
            <a:pPr>
              <a:buNone/>
            </a:pPr>
            <a:r>
              <a:rPr lang="en-US" sz="2800" dirty="0"/>
              <a:t>Guard your heart</a:t>
            </a:r>
          </a:p>
          <a:p>
            <a:pPr>
              <a:buNone/>
            </a:pPr>
            <a:endParaRPr lang="en-US" sz="2800" dirty="0"/>
          </a:p>
          <a:p>
            <a:pPr algn="ctr">
              <a:buNone/>
            </a:pPr>
            <a:r>
              <a:rPr lang="en-US" sz="2800" dirty="0"/>
              <a:t>Above all else guard your heart, for it is the wellspring of life.  </a:t>
            </a:r>
            <a:r>
              <a:rPr lang="en-US" sz="2400" dirty="0"/>
              <a:t>Proverbs 4:23.</a:t>
            </a:r>
          </a:p>
          <a:p>
            <a:pPr algn="ctr">
              <a:buNone/>
            </a:pPr>
            <a:endParaRPr lang="en-US" sz="2800" dirty="0"/>
          </a:p>
        </p:txBody>
      </p:sp>
      <p:pic>
        <p:nvPicPr>
          <p:cNvPr id="4" name="Picture 2" descr="Image result for City Park, Denver, CO"/>
          <p:cNvPicPr>
            <a:picLocks noChangeAspect="1" noChangeArrowheads="1"/>
          </p:cNvPicPr>
          <p:nvPr/>
        </p:nvPicPr>
        <p:blipFill>
          <a:blip r:embed="rId2" cstate="print"/>
          <a:srcRect/>
          <a:stretch>
            <a:fillRect/>
          </a:stretch>
        </p:blipFill>
        <p:spPr bwMode="auto">
          <a:xfrm>
            <a:off x="6705600" y="5029200"/>
            <a:ext cx="2133600" cy="1600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t> </a:t>
            </a:r>
            <a:r>
              <a:rPr lang="en-US" sz="3600" dirty="0"/>
              <a:t>Ways to guard our souls:</a:t>
            </a:r>
          </a:p>
        </p:txBody>
      </p:sp>
      <p:sp>
        <p:nvSpPr>
          <p:cNvPr id="3" name="Content Placeholder 2"/>
          <p:cNvSpPr>
            <a:spLocks noGrp="1"/>
          </p:cNvSpPr>
          <p:nvPr>
            <p:ph idx="1"/>
          </p:nvPr>
        </p:nvSpPr>
        <p:spPr>
          <a:xfrm>
            <a:off x="457200" y="1066800"/>
            <a:ext cx="8229600" cy="5059363"/>
          </a:xfrm>
        </p:spPr>
        <p:txBody>
          <a:bodyPr>
            <a:normAutofit/>
          </a:bodyPr>
          <a:lstStyle/>
          <a:p>
            <a:pPr>
              <a:buNone/>
            </a:pPr>
            <a:r>
              <a:rPr lang="en-US" sz="2800" dirty="0"/>
              <a:t>Guard your heart</a:t>
            </a:r>
          </a:p>
          <a:p>
            <a:pPr>
              <a:buNone/>
            </a:pPr>
            <a:endParaRPr lang="en-US" sz="800" dirty="0"/>
          </a:p>
          <a:p>
            <a:pPr>
              <a:buNone/>
            </a:pPr>
            <a:r>
              <a:rPr lang="en-US" sz="2800" dirty="0"/>
              <a:t>Hide God’s Word in your heart</a:t>
            </a:r>
          </a:p>
          <a:p>
            <a:pPr>
              <a:buNone/>
            </a:pPr>
            <a:endParaRPr lang="en-US" sz="2800" dirty="0"/>
          </a:p>
          <a:p>
            <a:pPr algn="ctr">
              <a:buNone/>
            </a:pPr>
            <a:r>
              <a:rPr lang="en-US" sz="2800" dirty="0"/>
              <a:t>I have hidden Your word in my heart that I might not sin against you.  </a:t>
            </a:r>
            <a:r>
              <a:rPr lang="en-US" sz="2400" dirty="0"/>
              <a:t>Psalm 119:11</a:t>
            </a:r>
          </a:p>
          <a:p>
            <a:pPr>
              <a:buNone/>
            </a:pPr>
            <a:endParaRPr lang="en-US" sz="2800" dirty="0"/>
          </a:p>
          <a:p>
            <a:pPr algn="ctr">
              <a:buNone/>
            </a:pPr>
            <a:endParaRPr lang="en-US" sz="2800" dirty="0"/>
          </a:p>
        </p:txBody>
      </p:sp>
      <p:pic>
        <p:nvPicPr>
          <p:cNvPr id="4" name="Picture 2" descr="Image result for City Park, Denver, CO"/>
          <p:cNvPicPr>
            <a:picLocks noChangeAspect="1" noChangeArrowheads="1"/>
          </p:cNvPicPr>
          <p:nvPr/>
        </p:nvPicPr>
        <p:blipFill>
          <a:blip r:embed="rId2" cstate="print"/>
          <a:srcRect/>
          <a:stretch>
            <a:fillRect/>
          </a:stretch>
        </p:blipFill>
        <p:spPr bwMode="auto">
          <a:xfrm>
            <a:off x="6705600" y="5029200"/>
            <a:ext cx="2133600" cy="1600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t> </a:t>
            </a:r>
            <a:r>
              <a:rPr lang="en-US" sz="3600" dirty="0"/>
              <a:t>Ways to guard our souls:</a:t>
            </a:r>
          </a:p>
        </p:txBody>
      </p:sp>
      <p:sp>
        <p:nvSpPr>
          <p:cNvPr id="3" name="Content Placeholder 2"/>
          <p:cNvSpPr>
            <a:spLocks noGrp="1"/>
          </p:cNvSpPr>
          <p:nvPr>
            <p:ph idx="1"/>
          </p:nvPr>
        </p:nvSpPr>
        <p:spPr>
          <a:xfrm>
            <a:off x="457200" y="1066800"/>
            <a:ext cx="8229600" cy="5059363"/>
          </a:xfrm>
        </p:spPr>
        <p:txBody>
          <a:bodyPr>
            <a:normAutofit/>
          </a:bodyPr>
          <a:lstStyle/>
          <a:p>
            <a:pPr>
              <a:buNone/>
            </a:pPr>
            <a:r>
              <a:rPr lang="en-US" sz="2800" dirty="0"/>
              <a:t>Guard your heart</a:t>
            </a:r>
          </a:p>
          <a:p>
            <a:pPr>
              <a:buNone/>
            </a:pPr>
            <a:endParaRPr lang="en-US" sz="800" dirty="0"/>
          </a:p>
          <a:p>
            <a:pPr>
              <a:buNone/>
            </a:pPr>
            <a:r>
              <a:rPr lang="en-US" sz="2800" dirty="0"/>
              <a:t>Hide God’s Word in your heart</a:t>
            </a:r>
          </a:p>
          <a:p>
            <a:pPr>
              <a:buNone/>
            </a:pPr>
            <a:endParaRPr lang="en-US" sz="800" dirty="0"/>
          </a:p>
          <a:p>
            <a:pPr>
              <a:buNone/>
            </a:pPr>
            <a:r>
              <a:rPr lang="en-US" sz="2800" dirty="0"/>
              <a:t>Don’t put yourself in a place you can be tempted</a:t>
            </a:r>
          </a:p>
          <a:p>
            <a:pPr>
              <a:buNone/>
            </a:pPr>
            <a:endParaRPr lang="en-US" sz="2800" dirty="0"/>
          </a:p>
          <a:p>
            <a:pPr algn="ctr">
              <a:buNone/>
            </a:pPr>
            <a:r>
              <a:rPr lang="en-US" sz="2800" dirty="0"/>
              <a:t>“The Billy Graham rule”</a:t>
            </a:r>
          </a:p>
          <a:p>
            <a:pPr>
              <a:buNone/>
            </a:pPr>
            <a:endParaRPr lang="en-US" sz="2800" dirty="0"/>
          </a:p>
          <a:p>
            <a:pPr>
              <a:buNone/>
            </a:pPr>
            <a:endParaRPr lang="en-US" sz="2800" dirty="0"/>
          </a:p>
          <a:p>
            <a:pPr algn="ctr">
              <a:buNone/>
            </a:pPr>
            <a:endParaRPr lang="en-US" sz="2800" dirty="0"/>
          </a:p>
        </p:txBody>
      </p:sp>
      <p:pic>
        <p:nvPicPr>
          <p:cNvPr id="4" name="Picture 2" descr="Image result for City Park, Denver, CO"/>
          <p:cNvPicPr>
            <a:picLocks noChangeAspect="1" noChangeArrowheads="1"/>
          </p:cNvPicPr>
          <p:nvPr/>
        </p:nvPicPr>
        <p:blipFill>
          <a:blip r:embed="rId2" cstate="print"/>
          <a:srcRect/>
          <a:stretch>
            <a:fillRect/>
          </a:stretch>
        </p:blipFill>
        <p:spPr bwMode="auto">
          <a:xfrm>
            <a:off x="6705600" y="5029200"/>
            <a:ext cx="2133600" cy="16002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t> </a:t>
            </a:r>
            <a:r>
              <a:rPr lang="en-US" sz="3600" dirty="0"/>
              <a:t>Ways to guard our souls:</a:t>
            </a:r>
          </a:p>
        </p:txBody>
      </p:sp>
      <p:sp>
        <p:nvSpPr>
          <p:cNvPr id="3" name="Content Placeholder 2"/>
          <p:cNvSpPr>
            <a:spLocks noGrp="1"/>
          </p:cNvSpPr>
          <p:nvPr>
            <p:ph idx="1"/>
          </p:nvPr>
        </p:nvSpPr>
        <p:spPr>
          <a:xfrm>
            <a:off x="457200" y="1066800"/>
            <a:ext cx="8229600" cy="5059363"/>
          </a:xfrm>
        </p:spPr>
        <p:txBody>
          <a:bodyPr>
            <a:normAutofit/>
          </a:bodyPr>
          <a:lstStyle/>
          <a:p>
            <a:pPr>
              <a:buNone/>
            </a:pPr>
            <a:r>
              <a:rPr lang="en-US" sz="2800" dirty="0"/>
              <a:t>Guard your heart</a:t>
            </a:r>
          </a:p>
          <a:p>
            <a:pPr>
              <a:buNone/>
            </a:pPr>
            <a:endParaRPr lang="en-US" sz="800" dirty="0"/>
          </a:p>
          <a:p>
            <a:pPr>
              <a:buNone/>
            </a:pPr>
            <a:r>
              <a:rPr lang="en-US" sz="2800" dirty="0"/>
              <a:t>Hide God’s Word in your heart</a:t>
            </a:r>
          </a:p>
          <a:p>
            <a:pPr>
              <a:buNone/>
            </a:pPr>
            <a:endParaRPr lang="en-US" sz="800" dirty="0"/>
          </a:p>
          <a:p>
            <a:pPr>
              <a:buNone/>
            </a:pPr>
            <a:r>
              <a:rPr lang="en-US" sz="2800" dirty="0"/>
              <a:t>Don’t put yourself in a place you can be tempted</a:t>
            </a:r>
          </a:p>
          <a:p>
            <a:pPr>
              <a:buNone/>
            </a:pPr>
            <a:endParaRPr lang="en-US" sz="800" dirty="0"/>
          </a:p>
          <a:p>
            <a:pPr>
              <a:buNone/>
            </a:pPr>
            <a:r>
              <a:rPr lang="en-US" sz="2800" dirty="0"/>
              <a:t>When the conversation gets seedy:</a:t>
            </a:r>
          </a:p>
          <a:p>
            <a:pPr>
              <a:buNone/>
            </a:pPr>
            <a:r>
              <a:rPr lang="en-US" sz="2800" dirty="0"/>
              <a:t>    </a:t>
            </a:r>
            <a:r>
              <a:rPr lang="en-US" sz="2400" dirty="0"/>
              <a:t>  We don’t have to laugh</a:t>
            </a:r>
          </a:p>
          <a:p>
            <a:pPr>
              <a:buNone/>
            </a:pPr>
            <a:r>
              <a:rPr lang="en-US" sz="2400" dirty="0"/>
              <a:t>       We can change the topic</a:t>
            </a:r>
          </a:p>
          <a:p>
            <a:pPr>
              <a:buNone/>
            </a:pPr>
            <a:r>
              <a:rPr lang="en-US" sz="2400" dirty="0"/>
              <a:t>       We can quietly walk away</a:t>
            </a:r>
          </a:p>
          <a:p>
            <a:pPr>
              <a:buNone/>
            </a:pPr>
            <a:r>
              <a:rPr lang="en-US" sz="2400" dirty="0"/>
              <a:t>       Let God lead!</a:t>
            </a:r>
            <a:endParaRPr lang="en-US" sz="2800" dirty="0"/>
          </a:p>
          <a:p>
            <a:pPr>
              <a:buNone/>
            </a:pPr>
            <a:endParaRPr lang="en-US" sz="2800" dirty="0"/>
          </a:p>
          <a:p>
            <a:pPr>
              <a:buNone/>
            </a:pPr>
            <a:endParaRPr lang="en-US" sz="2800" dirty="0"/>
          </a:p>
          <a:p>
            <a:pPr>
              <a:buNone/>
            </a:pPr>
            <a:endParaRPr lang="en-US" sz="2800" dirty="0"/>
          </a:p>
          <a:p>
            <a:pPr algn="ctr">
              <a:buNone/>
            </a:pPr>
            <a:endParaRPr lang="en-US" sz="2800" dirty="0"/>
          </a:p>
        </p:txBody>
      </p:sp>
      <p:pic>
        <p:nvPicPr>
          <p:cNvPr id="4" name="Picture 2" descr="Image result for City Park, Denver, CO"/>
          <p:cNvPicPr>
            <a:picLocks noChangeAspect="1" noChangeArrowheads="1"/>
          </p:cNvPicPr>
          <p:nvPr/>
        </p:nvPicPr>
        <p:blipFill>
          <a:blip r:embed="rId2" cstate="print"/>
          <a:srcRect/>
          <a:stretch>
            <a:fillRect/>
          </a:stretch>
        </p:blipFill>
        <p:spPr bwMode="auto">
          <a:xfrm>
            <a:off x="6705600" y="5029200"/>
            <a:ext cx="2133600" cy="1600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t> </a:t>
            </a:r>
            <a:r>
              <a:rPr lang="en-US" sz="3600" dirty="0"/>
              <a:t>Ways to guard our souls:</a:t>
            </a:r>
          </a:p>
        </p:txBody>
      </p:sp>
      <p:sp>
        <p:nvSpPr>
          <p:cNvPr id="3" name="Content Placeholder 2"/>
          <p:cNvSpPr>
            <a:spLocks noGrp="1"/>
          </p:cNvSpPr>
          <p:nvPr>
            <p:ph idx="1"/>
          </p:nvPr>
        </p:nvSpPr>
        <p:spPr>
          <a:xfrm>
            <a:off x="457200" y="1066800"/>
            <a:ext cx="8229600" cy="5059363"/>
          </a:xfrm>
        </p:spPr>
        <p:txBody>
          <a:bodyPr>
            <a:normAutofit/>
          </a:bodyPr>
          <a:lstStyle/>
          <a:p>
            <a:pPr>
              <a:buNone/>
            </a:pPr>
            <a:r>
              <a:rPr lang="en-US" sz="2800" dirty="0"/>
              <a:t>Guard your heart</a:t>
            </a:r>
          </a:p>
          <a:p>
            <a:pPr>
              <a:buNone/>
            </a:pPr>
            <a:endParaRPr lang="en-US" sz="800" dirty="0"/>
          </a:p>
          <a:p>
            <a:pPr>
              <a:buNone/>
            </a:pPr>
            <a:r>
              <a:rPr lang="en-US" sz="2800" dirty="0"/>
              <a:t>Hide God’s Word in your heart</a:t>
            </a:r>
          </a:p>
          <a:p>
            <a:pPr>
              <a:buNone/>
            </a:pPr>
            <a:endParaRPr lang="en-US" sz="800" dirty="0"/>
          </a:p>
          <a:p>
            <a:pPr>
              <a:buNone/>
            </a:pPr>
            <a:r>
              <a:rPr lang="en-US" sz="2800" dirty="0"/>
              <a:t>Don’t put yourself in a place you can be tempted</a:t>
            </a:r>
          </a:p>
          <a:p>
            <a:pPr>
              <a:buNone/>
            </a:pPr>
            <a:endParaRPr lang="en-US" sz="800" dirty="0"/>
          </a:p>
          <a:p>
            <a:pPr>
              <a:buNone/>
            </a:pPr>
            <a:r>
              <a:rPr lang="en-US" sz="2800" dirty="0"/>
              <a:t>When the conversation gets seedy:  Don’t be a partaker</a:t>
            </a:r>
          </a:p>
          <a:p>
            <a:pPr>
              <a:buNone/>
            </a:pPr>
            <a:endParaRPr lang="en-US" sz="800" dirty="0"/>
          </a:p>
          <a:p>
            <a:pPr>
              <a:buNone/>
            </a:pPr>
            <a:r>
              <a:rPr lang="en-US" sz="2800" dirty="0"/>
              <a:t>For those married:  Be careful to avoid emotional affairs</a:t>
            </a:r>
          </a:p>
          <a:p>
            <a:pPr>
              <a:buNone/>
            </a:pPr>
            <a:r>
              <a:rPr lang="en-US" sz="2800" dirty="0"/>
              <a:t>    </a:t>
            </a:r>
            <a:r>
              <a:rPr lang="en-US" sz="2400" dirty="0"/>
              <a:t>  </a:t>
            </a:r>
            <a:endParaRPr lang="en-US" sz="2800" dirty="0"/>
          </a:p>
          <a:p>
            <a:pPr>
              <a:buNone/>
            </a:pPr>
            <a:endParaRPr lang="en-US" sz="2800" dirty="0"/>
          </a:p>
          <a:p>
            <a:pPr>
              <a:buNone/>
            </a:pPr>
            <a:endParaRPr lang="en-US" sz="2800" dirty="0"/>
          </a:p>
          <a:p>
            <a:pPr algn="ctr">
              <a:buNone/>
            </a:pPr>
            <a:endParaRPr lang="en-US" sz="2800" dirty="0"/>
          </a:p>
        </p:txBody>
      </p:sp>
      <p:pic>
        <p:nvPicPr>
          <p:cNvPr id="4" name="Picture 2" descr="Image result for City Park, Denver, CO"/>
          <p:cNvPicPr>
            <a:picLocks noChangeAspect="1" noChangeArrowheads="1"/>
          </p:cNvPicPr>
          <p:nvPr/>
        </p:nvPicPr>
        <p:blipFill>
          <a:blip r:embed="rId2" cstate="print"/>
          <a:srcRect/>
          <a:stretch>
            <a:fillRect/>
          </a:stretch>
        </p:blipFill>
        <p:spPr bwMode="auto">
          <a:xfrm>
            <a:off x="6705600" y="5029200"/>
            <a:ext cx="2133600" cy="16002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t> </a:t>
            </a:r>
            <a:r>
              <a:rPr lang="en-US" sz="3600" dirty="0"/>
              <a:t>Ways to guard our souls:</a:t>
            </a:r>
          </a:p>
        </p:txBody>
      </p:sp>
      <p:sp>
        <p:nvSpPr>
          <p:cNvPr id="3" name="Content Placeholder 2"/>
          <p:cNvSpPr>
            <a:spLocks noGrp="1"/>
          </p:cNvSpPr>
          <p:nvPr>
            <p:ph idx="1"/>
          </p:nvPr>
        </p:nvSpPr>
        <p:spPr>
          <a:xfrm>
            <a:off x="457200" y="1066800"/>
            <a:ext cx="8229600" cy="5410200"/>
          </a:xfrm>
        </p:spPr>
        <p:txBody>
          <a:bodyPr>
            <a:normAutofit/>
          </a:bodyPr>
          <a:lstStyle/>
          <a:p>
            <a:pPr>
              <a:buNone/>
            </a:pPr>
            <a:r>
              <a:rPr lang="en-US" sz="2800" dirty="0"/>
              <a:t>Guard your heart</a:t>
            </a:r>
          </a:p>
          <a:p>
            <a:pPr>
              <a:buNone/>
            </a:pPr>
            <a:endParaRPr lang="en-US" sz="800" dirty="0"/>
          </a:p>
          <a:p>
            <a:pPr>
              <a:buNone/>
            </a:pPr>
            <a:r>
              <a:rPr lang="en-US" sz="2800" dirty="0"/>
              <a:t>Hide God’s Word in your heart</a:t>
            </a:r>
          </a:p>
          <a:p>
            <a:pPr>
              <a:buNone/>
            </a:pPr>
            <a:endParaRPr lang="en-US" sz="800" dirty="0"/>
          </a:p>
          <a:p>
            <a:pPr>
              <a:buNone/>
            </a:pPr>
            <a:r>
              <a:rPr lang="en-US" sz="2800" dirty="0"/>
              <a:t>Don’t put yourself in a place you can be tempted</a:t>
            </a:r>
          </a:p>
          <a:p>
            <a:pPr>
              <a:buNone/>
            </a:pPr>
            <a:endParaRPr lang="en-US" sz="800" dirty="0"/>
          </a:p>
          <a:p>
            <a:pPr>
              <a:buNone/>
            </a:pPr>
            <a:r>
              <a:rPr lang="en-US" sz="2800" dirty="0"/>
              <a:t>When the conversation gets seedy:  Don’t be a partaker</a:t>
            </a:r>
          </a:p>
          <a:p>
            <a:pPr>
              <a:buNone/>
            </a:pPr>
            <a:endParaRPr lang="en-US" sz="800" dirty="0"/>
          </a:p>
          <a:p>
            <a:pPr>
              <a:buNone/>
            </a:pPr>
            <a:r>
              <a:rPr lang="en-US" sz="2800" dirty="0"/>
              <a:t>For those married:  Be careful to avoid emotional affairs</a:t>
            </a:r>
          </a:p>
          <a:p>
            <a:pPr>
              <a:buNone/>
            </a:pPr>
            <a:endParaRPr lang="en-US" sz="800" dirty="0"/>
          </a:p>
          <a:p>
            <a:pPr>
              <a:buNone/>
            </a:pPr>
            <a:r>
              <a:rPr lang="en-US" sz="2800" dirty="0"/>
              <a:t>Replace greed with thankfulness and contentment</a:t>
            </a:r>
          </a:p>
          <a:p>
            <a:pPr>
              <a:buNone/>
            </a:pPr>
            <a:endParaRPr lang="en-US" sz="800" dirty="0"/>
          </a:p>
          <a:p>
            <a:pPr>
              <a:buNone/>
            </a:pPr>
            <a:r>
              <a:rPr lang="en-US" sz="2400" dirty="0"/>
              <a:t>But godliness with contentment is great gain…</a:t>
            </a:r>
            <a:r>
              <a:rPr lang="en-US" sz="2800" dirty="0"/>
              <a:t>    </a:t>
            </a:r>
            <a:r>
              <a:rPr lang="en-US" sz="2400" dirty="0"/>
              <a:t>  </a:t>
            </a:r>
            <a:endParaRPr lang="en-US" sz="2800" dirty="0"/>
          </a:p>
          <a:p>
            <a:pPr>
              <a:buNone/>
            </a:pPr>
            <a:r>
              <a:rPr lang="en-US" sz="2400" dirty="0"/>
              <a:t>                    I </a:t>
            </a:r>
            <a:r>
              <a:rPr lang="en-US" sz="2400"/>
              <a:t>Timothy 6:6-7</a:t>
            </a:r>
            <a:endParaRPr lang="en-US" sz="2400" dirty="0"/>
          </a:p>
          <a:p>
            <a:pPr algn="ctr">
              <a:buNone/>
            </a:pPr>
            <a:endParaRPr lang="en-US" sz="2800" dirty="0"/>
          </a:p>
        </p:txBody>
      </p:sp>
      <p:pic>
        <p:nvPicPr>
          <p:cNvPr id="4" name="Picture 2" descr="Image result for City Park, Denver, CO"/>
          <p:cNvPicPr>
            <a:picLocks noChangeAspect="1" noChangeArrowheads="1"/>
          </p:cNvPicPr>
          <p:nvPr/>
        </p:nvPicPr>
        <p:blipFill>
          <a:blip r:embed="rId2" cstate="print"/>
          <a:srcRect/>
          <a:stretch>
            <a:fillRect/>
          </a:stretch>
        </p:blipFill>
        <p:spPr bwMode="auto">
          <a:xfrm>
            <a:off x="6705600" y="5029200"/>
            <a:ext cx="2133600" cy="16002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a:buNone/>
            </a:pPr>
            <a:r>
              <a:rPr lang="en-US" dirty="0"/>
              <a:t> </a:t>
            </a:r>
          </a:p>
        </p:txBody>
      </p:sp>
      <p:pic>
        <p:nvPicPr>
          <p:cNvPr id="32770" name="Picture 2" descr="Image result for glass of water half full"/>
          <p:cNvPicPr>
            <a:picLocks noChangeAspect="1" noChangeArrowheads="1"/>
          </p:cNvPicPr>
          <p:nvPr/>
        </p:nvPicPr>
        <p:blipFill>
          <a:blip r:embed="rId2" cstate="print"/>
          <a:srcRect/>
          <a:stretch>
            <a:fillRect/>
          </a:stretch>
        </p:blipFill>
        <p:spPr bwMode="auto">
          <a:xfrm>
            <a:off x="3581400" y="304800"/>
            <a:ext cx="3895725" cy="582930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a:buNone/>
            </a:pPr>
            <a:r>
              <a:rPr lang="en-US" dirty="0"/>
              <a:t> </a:t>
            </a:r>
          </a:p>
        </p:txBody>
      </p:sp>
      <p:pic>
        <p:nvPicPr>
          <p:cNvPr id="32770" name="Picture 2" descr="Image result for glass of water half full"/>
          <p:cNvPicPr>
            <a:picLocks noChangeAspect="1" noChangeArrowheads="1"/>
          </p:cNvPicPr>
          <p:nvPr/>
        </p:nvPicPr>
        <p:blipFill>
          <a:blip r:embed="rId2" cstate="print"/>
          <a:srcRect/>
          <a:stretch>
            <a:fillRect/>
          </a:stretch>
        </p:blipFill>
        <p:spPr bwMode="auto">
          <a:xfrm>
            <a:off x="3581400" y="304800"/>
            <a:ext cx="3895725" cy="5829301"/>
          </a:xfrm>
          <a:prstGeom prst="rect">
            <a:avLst/>
          </a:prstGeom>
          <a:noFill/>
        </p:spPr>
      </p:pic>
      <p:sp>
        <p:nvSpPr>
          <p:cNvPr id="5" name="TextBox 4"/>
          <p:cNvSpPr txBox="1"/>
          <p:nvPr/>
        </p:nvSpPr>
        <p:spPr>
          <a:xfrm>
            <a:off x="533400" y="1066800"/>
            <a:ext cx="2740622" cy="1384995"/>
          </a:xfrm>
          <a:prstGeom prst="rect">
            <a:avLst/>
          </a:prstGeom>
          <a:noFill/>
        </p:spPr>
        <p:txBody>
          <a:bodyPr wrap="none" rtlCol="0">
            <a:spAutoFit/>
          </a:bodyPr>
          <a:lstStyle/>
          <a:p>
            <a:pPr algn="ctr"/>
            <a:r>
              <a:rPr lang="en-US" sz="2800" dirty="0"/>
              <a:t>To beat greed,</a:t>
            </a:r>
          </a:p>
          <a:p>
            <a:pPr algn="ctr"/>
            <a:r>
              <a:rPr lang="en-US" sz="2800" u="sng" dirty="0"/>
              <a:t>want</a:t>
            </a:r>
            <a:r>
              <a:rPr lang="en-US" sz="2800" dirty="0"/>
              <a:t> the things</a:t>
            </a:r>
          </a:p>
          <a:p>
            <a:pPr algn="ctr"/>
            <a:r>
              <a:rPr lang="en-US" sz="2800" dirty="0"/>
              <a:t>you already have.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t> </a:t>
            </a:r>
            <a:r>
              <a:rPr lang="en-US" sz="3600" dirty="0"/>
              <a:t>Ways to guard our souls:</a:t>
            </a:r>
          </a:p>
        </p:txBody>
      </p:sp>
      <p:sp>
        <p:nvSpPr>
          <p:cNvPr id="3" name="Content Placeholder 2"/>
          <p:cNvSpPr>
            <a:spLocks noGrp="1"/>
          </p:cNvSpPr>
          <p:nvPr>
            <p:ph idx="1"/>
          </p:nvPr>
        </p:nvSpPr>
        <p:spPr>
          <a:xfrm>
            <a:off x="457200" y="1066800"/>
            <a:ext cx="8229600" cy="5410200"/>
          </a:xfrm>
        </p:spPr>
        <p:txBody>
          <a:bodyPr>
            <a:normAutofit/>
          </a:bodyPr>
          <a:lstStyle/>
          <a:p>
            <a:pPr>
              <a:buNone/>
            </a:pPr>
            <a:r>
              <a:rPr lang="en-US" sz="2800" dirty="0"/>
              <a:t>Guard your heart</a:t>
            </a:r>
          </a:p>
          <a:p>
            <a:pPr>
              <a:buNone/>
            </a:pPr>
            <a:endParaRPr lang="en-US" sz="800" dirty="0"/>
          </a:p>
          <a:p>
            <a:pPr>
              <a:buNone/>
            </a:pPr>
            <a:r>
              <a:rPr lang="en-US" sz="2800" dirty="0"/>
              <a:t>Hide God’s Word in your heart</a:t>
            </a:r>
          </a:p>
          <a:p>
            <a:pPr>
              <a:buNone/>
            </a:pPr>
            <a:endParaRPr lang="en-US" sz="800" dirty="0"/>
          </a:p>
          <a:p>
            <a:pPr>
              <a:buNone/>
            </a:pPr>
            <a:r>
              <a:rPr lang="en-US" sz="2800" dirty="0"/>
              <a:t>Don’t put yourself in a place you can be tempted</a:t>
            </a:r>
          </a:p>
          <a:p>
            <a:pPr>
              <a:buNone/>
            </a:pPr>
            <a:endParaRPr lang="en-US" sz="800" dirty="0"/>
          </a:p>
          <a:p>
            <a:pPr>
              <a:buNone/>
            </a:pPr>
            <a:r>
              <a:rPr lang="en-US" sz="2800" dirty="0"/>
              <a:t>When the conversation gets seedy:  Don’t be a partaker</a:t>
            </a:r>
          </a:p>
          <a:p>
            <a:pPr>
              <a:buNone/>
            </a:pPr>
            <a:endParaRPr lang="en-US" sz="800" dirty="0"/>
          </a:p>
          <a:p>
            <a:pPr>
              <a:buNone/>
            </a:pPr>
            <a:r>
              <a:rPr lang="en-US" sz="2800" dirty="0"/>
              <a:t>For those married:  Be careful to avoid emotional affairs</a:t>
            </a:r>
          </a:p>
          <a:p>
            <a:pPr>
              <a:buNone/>
            </a:pPr>
            <a:endParaRPr lang="en-US" sz="800" dirty="0"/>
          </a:p>
          <a:p>
            <a:pPr>
              <a:buNone/>
            </a:pPr>
            <a:r>
              <a:rPr lang="en-US" sz="2800" dirty="0"/>
              <a:t>Replace greed with thankfulness and contentment</a:t>
            </a:r>
          </a:p>
          <a:p>
            <a:pPr>
              <a:buNone/>
            </a:pPr>
            <a:endParaRPr lang="en-US" sz="800" dirty="0"/>
          </a:p>
          <a:p>
            <a:pPr algn="ctr">
              <a:buNone/>
            </a:pPr>
            <a:endParaRPr lang="en-US" sz="2800" dirty="0"/>
          </a:p>
        </p:txBody>
      </p:sp>
      <p:pic>
        <p:nvPicPr>
          <p:cNvPr id="4" name="Picture 2" descr="Image result for City Park, Denver, CO"/>
          <p:cNvPicPr>
            <a:picLocks noChangeAspect="1" noChangeArrowheads="1"/>
          </p:cNvPicPr>
          <p:nvPr/>
        </p:nvPicPr>
        <p:blipFill>
          <a:blip r:embed="rId2" cstate="print"/>
          <a:srcRect/>
          <a:stretch>
            <a:fillRect/>
          </a:stretch>
        </p:blipFill>
        <p:spPr bwMode="auto">
          <a:xfrm>
            <a:off x="6705600" y="5029200"/>
            <a:ext cx="2133600" cy="1600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11266" name="Picture 2" descr="Image result for City Park, Denver, CO"/>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4800600" y="457200"/>
            <a:ext cx="2799613" cy="1477328"/>
          </a:xfrm>
          <a:prstGeom prst="rect">
            <a:avLst/>
          </a:prstGeom>
          <a:noFill/>
        </p:spPr>
        <p:txBody>
          <a:bodyPr wrap="none" rtlCol="0">
            <a:spAutoFit/>
          </a:bodyPr>
          <a:lstStyle/>
          <a:p>
            <a:pPr algn="ctr"/>
            <a:r>
              <a:rPr lang="en-US" sz="2000" i="1" dirty="0">
                <a:solidFill>
                  <a:schemeClr val="bg1"/>
                </a:solidFill>
              </a:rPr>
              <a:t>Be Imitators of God, </a:t>
            </a:r>
          </a:p>
          <a:p>
            <a:pPr algn="ctr"/>
            <a:r>
              <a:rPr lang="en-US" sz="2000" i="1" dirty="0">
                <a:solidFill>
                  <a:schemeClr val="bg1"/>
                </a:solidFill>
              </a:rPr>
              <a:t>therefore,</a:t>
            </a:r>
          </a:p>
          <a:p>
            <a:pPr algn="ctr"/>
            <a:r>
              <a:rPr lang="en-US" sz="2000" i="1" dirty="0">
                <a:solidFill>
                  <a:schemeClr val="bg1"/>
                </a:solidFill>
              </a:rPr>
              <a:t>as dearly loved children…</a:t>
            </a:r>
          </a:p>
          <a:p>
            <a:pPr algn="ctr"/>
            <a:endParaRPr lang="en-US" sz="1200" i="1" dirty="0">
              <a:solidFill>
                <a:schemeClr val="bg1"/>
              </a:solidFill>
            </a:endParaRPr>
          </a:p>
          <a:p>
            <a:pPr algn="ctr"/>
            <a:r>
              <a:rPr lang="en-US" i="1" dirty="0">
                <a:solidFill>
                  <a:schemeClr val="bg1"/>
                </a:solidFill>
              </a:rPr>
              <a:t>Ephesians 5:1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a:t>
            </a:r>
            <a:r>
              <a:rPr lang="en-US" dirty="0">
                <a:solidFill>
                  <a:schemeClr val="bg1"/>
                </a:solidFill>
              </a:rPr>
              <a:t>Ephesians 5:3</a:t>
            </a:r>
          </a:p>
        </p:txBody>
      </p:sp>
      <p:sp>
        <p:nvSpPr>
          <p:cNvPr id="5" name="Content Placeholder 4"/>
          <p:cNvSpPr>
            <a:spLocks noGrp="1"/>
          </p:cNvSpPr>
          <p:nvPr>
            <p:ph idx="1"/>
          </p:nvPr>
        </p:nvSpPr>
        <p:spPr/>
        <p:txBody>
          <a:bodyPr/>
          <a:lstStyle/>
          <a:p>
            <a:pPr algn="ctr">
              <a:buNone/>
            </a:pPr>
            <a:r>
              <a:rPr lang="en-US" dirty="0"/>
              <a:t> </a:t>
            </a:r>
            <a:r>
              <a:rPr lang="en-US" dirty="0">
                <a:solidFill>
                  <a:schemeClr val="bg1"/>
                </a:solidFill>
              </a:rPr>
              <a:t>But sexual immorality and all impurity or covetousness must not even </a:t>
            </a:r>
            <a:r>
              <a:rPr lang="en-US" u="sng" dirty="0">
                <a:solidFill>
                  <a:schemeClr val="bg1"/>
                </a:solidFill>
              </a:rPr>
              <a:t>be</a:t>
            </a:r>
            <a:r>
              <a:rPr lang="en-US" dirty="0">
                <a:solidFill>
                  <a:schemeClr val="bg1"/>
                </a:solidFill>
              </a:rPr>
              <a:t> </a:t>
            </a:r>
            <a:r>
              <a:rPr lang="en-US" u="sng" dirty="0">
                <a:solidFill>
                  <a:schemeClr val="bg1"/>
                </a:solidFill>
              </a:rPr>
              <a:t>named</a:t>
            </a:r>
            <a:r>
              <a:rPr lang="en-US" dirty="0">
                <a:solidFill>
                  <a:schemeClr val="bg1"/>
                </a:solidFill>
              </a:rPr>
              <a:t> among you.  </a:t>
            </a:r>
            <a:r>
              <a:rPr lang="en-US" sz="2800" dirty="0">
                <a:solidFill>
                  <a:schemeClr val="bg1"/>
                </a:solidFill>
              </a:rPr>
              <a:t>ESV</a:t>
            </a:r>
            <a:br>
              <a:rPr lang="en-US" dirty="0">
                <a:solidFill>
                  <a:schemeClr val="bg1"/>
                </a:solidFill>
              </a:rPr>
            </a:br>
            <a:endParaRPr lang="en-US" dirty="0">
              <a:solidFill>
                <a:schemeClr val="bg1"/>
              </a:solidFill>
            </a:endParaRPr>
          </a:p>
        </p:txBody>
      </p:sp>
      <p:pic>
        <p:nvPicPr>
          <p:cNvPr id="11266" name="Picture 2" descr="Image result for City Park, Denver, CO"/>
          <p:cNvPicPr>
            <a:picLocks noChangeAspect="1" noChangeArrowheads="1"/>
          </p:cNvPicPr>
          <p:nvPr/>
        </p:nvPicPr>
        <p:blipFill>
          <a:blip r:embed="rId2" cstate="print"/>
          <a:srcRect/>
          <a:stretch>
            <a:fillRect/>
          </a:stretch>
        </p:blipFill>
        <p:spPr bwMode="auto">
          <a:xfrm>
            <a:off x="6705600" y="5029200"/>
            <a:ext cx="2133600" cy="1600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t> What not to imitate:</a:t>
            </a:r>
          </a:p>
        </p:txBody>
      </p:sp>
      <p:sp>
        <p:nvSpPr>
          <p:cNvPr id="3" name="Content Placeholder 2"/>
          <p:cNvSpPr>
            <a:spLocks noGrp="1"/>
          </p:cNvSpPr>
          <p:nvPr>
            <p:ph idx="1"/>
          </p:nvPr>
        </p:nvSpPr>
        <p:spPr>
          <a:xfrm>
            <a:off x="457200" y="1066800"/>
            <a:ext cx="8229600" cy="5059363"/>
          </a:xfrm>
        </p:spPr>
        <p:txBody>
          <a:bodyPr>
            <a:normAutofit/>
          </a:bodyPr>
          <a:lstStyle/>
          <a:p>
            <a:pPr>
              <a:buNone/>
            </a:pPr>
            <a:r>
              <a:rPr lang="en-US" dirty="0"/>
              <a:t>sexual immorality – “porneia”           </a:t>
            </a:r>
            <a:r>
              <a:rPr lang="en-US" sz="2800" dirty="0"/>
              <a:t>pornography</a:t>
            </a:r>
          </a:p>
          <a:p>
            <a:pPr algn="ctr">
              <a:buNone/>
            </a:pPr>
            <a:r>
              <a:rPr lang="en-US" sz="2800" dirty="0"/>
              <a:t>(“pornos” – one involved in porneia)</a:t>
            </a:r>
          </a:p>
          <a:p>
            <a:pPr algn="ctr">
              <a:buNone/>
            </a:pPr>
            <a:endParaRPr lang="en-US" sz="1100" dirty="0"/>
          </a:p>
          <a:p>
            <a:pPr algn="ctr">
              <a:buNone/>
            </a:pPr>
            <a:r>
              <a:rPr lang="en-US" u="sng" dirty="0"/>
              <a:t>Any</a:t>
            </a:r>
            <a:r>
              <a:rPr lang="en-US" dirty="0"/>
              <a:t> sexual deviancy outside of the wholesome sexual intimacy between one man and one woman in marriage</a:t>
            </a:r>
          </a:p>
          <a:p>
            <a:pPr algn="ctr">
              <a:buNone/>
            </a:pPr>
            <a:endParaRPr lang="en-US" sz="1000" dirty="0"/>
          </a:p>
          <a:p>
            <a:pPr>
              <a:buNone/>
            </a:pPr>
            <a:r>
              <a:rPr lang="en-US" sz="2800" dirty="0"/>
              <a:t>Includes:   pre-marital sex</a:t>
            </a:r>
          </a:p>
          <a:p>
            <a:pPr>
              <a:buNone/>
            </a:pPr>
            <a:r>
              <a:rPr lang="en-US" sz="2800" dirty="0"/>
              <a:t>                   casual sex “for fun”</a:t>
            </a:r>
          </a:p>
          <a:p>
            <a:pPr>
              <a:buNone/>
            </a:pPr>
            <a:endParaRPr lang="en-US" sz="1200" dirty="0"/>
          </a:p>
          <a:p>
            <a:pPr algn="ctr">
              <a:buNone/>
            </a:pPr>
            <a:r>
              <a:rPr lang="en-US" sz="2800" dirty="0"/>
              <a:t>(Ephesians 5:25)</a:t>
            </a:r>
          </a:p>
          <a:p>
            <a:pPr algn="ctr">
              <a:buNone/>
            </a:pPr>
            <a:endParaRPr lang="en-US" dirty="0"/>
          </a:p>
          <a:p>
            <a:pPr algn="ctr">
              <a:buNone/>
            </a:pPr>
            <a:endParaRPr lang="en-US" sz="2800" dirty="0"/>
          </a:p>
        </p:txBody>
      </p:sp>
      <p:pic>
        <p:nvPicPr>
          <p:cNvPr id="4" name="Picture 2" descr="Image result for City Park, Denver, CO"/>
          <p:cNvPicPr>
            <a:picLocks noChangeAspect="1" noChangeArrowheads="1"/>
          </p:cNvPicPr>
          <p:nvPr/>
        </p:nvPicPr>
        <p:blipFill>
          <a:blip r:embed="rId2" cstate="print"/>
          <a:srcRect/>
          <a:stretch>
            <a:fillRect/>
          </a:stretch>
        </p:blipFill>
        <p:spPr bwMode="auto">
          <a:xfrm>
            <a:off x="6705600" y="5029200"/>
            <a:ext cx="2133600" cy="1600200"/>
          </a:xfrm>
          <a:prstGeom prst="rect">
            <a:avLst/>
          </a:prstGeom>
          <a:noFill/>
        </p:spPr>
      </p:pic>
      <p:sp>
        <p:nvSpPr>
          <p:cNvPr id="5" name="Right Arrow 4"/>
          <p:cNvSpPr/>
          <p:nvPr/>
        </p:nvSpPr>
        <p:spPr>
          <a:xfrm>
            <a:off x="5638800" y="12192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a:t> </a:t>
            </a:r>
            <a:r>
              <a:rPr lang="en-US" sz="4000" dirty="0">
                <a:solidFill>
                  <a:schemeClr val="bg1"/>
                </a:solidFill>
              </a:rPr>
              <a:t>Matthew 19:4-6</a:t>
            </a:r>
          </a:p>
        </p:txBody>
      </p:sp>
      <p:sp>
        <p:nvSpPr>
          <p:cNvPr id="5" name="Content Placeholder 4"/>
          <p:cNvSpPr>
            <a:spLocks noGrp="1"/>
          </p:cNvSpPr>
          <p:nvPr>
            <p:ph idx="1"/>
          </p:nvPr>
        </p:nvSpPr>
        <p:spPr>
          <a:xfrm>
            <a:off x="457200" y="1143000"/>
            <a:ext cx="8229600" cy="5181600"/>
          </a:xfrm>
        </p:spPr>
        <p:txBody>
          <a:bodyPr/>
          <a:lstStyle/>
          <a:p>
            <a:pPr algn="ctr">
              <a:buNone/>
            </a:pPr>
            <a:r>
              <a:rPr lang="en-US" dirty="0"/>
              <a:t> </a:t>
            </a:r>
            <a:r>
              <a:rPr lang="en-US" dirty="0">
                <a:solidFill>
                  <a:schemeClr val="bg1"/>
                </a:solidFill>
              </a:rPr>
              <a:t>"Haven't you read...that at the beginning the Creator 'made them male and female,' and said, 'For this reason a man will leave his father and mother and be united to his wife, and the two will become one flesh'?  So they are no longer two, but one.  Therefore what God has joined together, let man not separate." </a:t>
            </a:r>
            <a:br>
              <a:rPr lang="en-US" dirty="0">
                <a:solidFill>
                  <a:schemeClr val="bg1"/>
                </a:solidFill>
              </a:rPr>
            </a:br>
            <a:endParaRPr lang="en-US" dirty="0">
              <a:solidFill>
                <a:schemeClr val="bg1"/>
              </a:solidFill>
            </a:endParaRPr>
          </a:p>
        </p:txBody>
      </p:sp>
      <p:pic>
        <p:nvPicPr>
          <p:cNvPr id="11266" name="Picture 2" descr="Image result for City Park, Denver, CO"/>
          <p:cNvPicPr>
            <a:picLocks noChangeAspect="1" noChangeArrowheads="1"/>
          </p:cNvPicPr>
          <p:nvPr/>
        </p:nvPicPr>
        <p:blipFill>
          <a:blip r:embed="rId2" cstate="print"/>
          <a:srcRect/>
          <a:stretch>
            <a:fillRect/>
          </a:stretch>
        </p:blipFill>
        <p:spPr bwMode="auto">
          <a:xfrm>
            <a:off x="6705600" y="5029200"/>
            <a:ext cx="2133600" cy="1600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t> What not to imitate:</a:t>
            </a:r>
          </a:p>
        </p:txBody>
      </p:sp>
      <p:sp>
        <p:nvSpPr>
          <p:cNvPr id="3" name="Content Placeholder 2"/>
          <p:cNvSpPr>
            <a:spLocks noGrp="1"/>
          </p:cNvSpPr>
          <p:nvPr>
            <p:ph idx="1"/>
          </p:nvPr>
        </p:nvSpPr>
        <p:spPr>
          <a:xfrm>
            <a:off x="457200" y="1066800"/>
            <a:ext cx="8229600" cy="5059363"/>
          </a:xfrm>
        </p:spPr>
        <p:txBody>
          <a:bodyPr>
            <a:normAutofit/>
          </a:bodyPr>
          <a:lstStyle/>
          <a:p>
            <a:pPr>
              <a:buNone/>
            </a:pPr>
            <a:r>
              <a:rPr lang="en-US" dirty="0"/>
              <a:t>impurity – “unclean”  </a:t>
            </a:r>
            <a:r>
              <a:rPr lang="en-US" sz="2800" dirty="0"/>
              <a:t>(Purity code: Leviticus 18, 20)</a:t>
            </a:r>
          </a:p>
          <a:p>
            <a:pPr>
              <a:buNone/>
            </a:pPr>
            <a:endParaRPr lang="en-US" sz="1100" dirty="0"/>
          </a:p>
          <a:p>
            <a:pPr algn="ctr">
              <a:buNone/>
            </a:pPr>
            <a:r>
              <a:rPr lang="en-US" sz="2800" dirty="0"/>
              <a:t>No one is to approach any close relative to have sexual relations.  I am the Lord.</a:t>
            </a:r>
          </a:p>
          <a:p>
            <a:pPr algn="ctr">
              <a:buNone/>
            </a:pPr>
            <a:r>
              <a:rPr lang="en-US" sz="2800" dirty="0"/>
              <a:t>Do not dishonor your father by having sexual relations with your mother.  She is your mother; do not have relations with her.</a:t>
            </a:r>
          </a:p>
          <a:p>
            <a:pPr algn="ctr">
              <a:buNone/>
            </a:pPr>
            <a:r>
              <a:rPr lang="en-US" sz="2800" dirty="0"/>
              <a:t>Do not have sexual relations with your father's wife; that would dishonor your father. </a:t>
            </a:r>
            <a:r>
              <a:rPr lang="en-US" dirty="0"/>
              <a:t>  </a:t>
            </a:r>
          </a:p>
          <a:p>
            <a:pPr algn="ctr">
              <a:buNone/>
            </a:pPr>
            <a:r>
              <a:rPr lang="en-US" sz="2400" dirty="0"/>
              <a:t>(Leviticus 18:6-8)</a:t>
            </a:r>
          </a:p>
          <a:p>
            <a:pPr>
              <a:buNone/>
            </a:pPr>
            <a:endParaRPr lang="en-US" dirty="0"/>
          </a:p>
          <a:p>
            <a:pPr algn="ctr">
              <a:buNone/>
            </a:pPr>
            <a:endParaRPr lang="en-US" sz="2800" dirty="0"/>
          </a:p>
        </p:txBody>
      </p:sp>
      <p:pic>
        <p:nvPicPr>
          <p:cNvPr id="4" name="Picture 2" descr="Image result for City Park, Denver, CO"/>
          <p:cNvPicPr>
            <a:picLocks noChangeAspect="1" noChangeArrowheads="1"/>
          </p:cNvPicPr>
          <p:nvPr/>
        </p:nvPicPr>
        <p:blipFill>
          <a:blip r:embed="rId2" cstate="print"/>
          <a:srcRect/>
          <a:stretch>
            <a:fillRect/>
          </a:stretch>
        </p:blipFill>
        <p:spPr bwMode="auto">
          <a:xfrm>
            <a:off x="6705600" y="5029200"/>
            <a:ext cx="2133600" cy="1600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304800"/>
          </a:xfrm>
        </p:spPr>
        <p:txBody>
          <a:bodyPr>
            <a:normAutofit fontScale="90000"/>
          </a:bodyPr>
          <a:lstStyle/>
          <a:p>
            <a:r>
              <a:rPr lang="en-US" sz="4000" dirty="0">
                <a:solidFill>
                  <a:schemeClr val="bg1"/>
                </a:solidFill>
              </a:rPr>
              <a:t> </a:t>
            </a:r>
          </a:p>
        </p:txBody>
      </p:sp>
      <p:sp>
        <p:nvSpPr>
          <p:cNvPr id="5" name="Content Placeholder 4"/>
          <p:cNvSpPr>
            <a:spLocks noGrp="1"/>
          </p:cNvSpPr>
          <p:nvPr>
            <p:ph idx="1"/>
          </p:nvPr>
        </p:nvSpPr>
        <p:spPr>
          <a:xfrm>
            <a:off x="457200" y="838200"/>
            <a:ext cx="8229600" cy="5486400"/>
          </a:xfrm>
        </p:spPr>
        <p:txBody>
          <a:bodyPr/>
          <a:lstStyle/>
          <a:p>
            <a:pPr algn="ctr">
              <a:buNone/>
            </a:pPr>
            <a:r>
              <a:rPr lang="en-US" dirty="0">
                <a:solidFill>
                  <a:schemeClr val="bg1"/>
                </a:solidFill>
              </a:rPr>
              <a:t> Everyone who does any of these </a:t>
            </a:r>
            <a:r>
              <a:rPr lang="en-US" u="sng" dirty="0">
                <a:solidFill>
                  <a:schemeClr val="bg1"/>
                </a:solidFill>
              </a:rPr>
              <a:t>detestable</a:t>
            </a:r>
            <a:r>
              <a:rPr lang="en-US" dirty="0">
                <a:solidFill>
                  <a:schemeClr val="bg1"/>
                </a:solidFill>
              </a:rPr>
              <a:t> things - such persons must be cut off from their people. </a:t>
            </a:r>
            <a:r>
              <a:rPr lang="en-US" sz="2800" dirty="0">
                <a:solidFill>
                  <a:schemeClr val="bg1"/>
                </a:solidFill>
              </a:rPr>
              <a:t>Leviticus 18:29</a:t>
            </a:r>
          </a:p>
          <a:p>
            <a:pPr algn="ctr">
              <a:buNone/>
            </a:pPr>
            <a:endParaRPr lang="en-US" sz="2800" dirty="0">
              <a:solidFill>
                <a:schemeClr val="bg1"/>
              </a:solidFill>
            </a:endParaRPr>
          </a:p>
          <a:p>
            <a:pPr algn="ctr">
              <a:buNone/>
            </a:pPr>
            <a:r>
              <a:rPr lang="en-US" dirty="0">
                <a:solidFill>
                  <a:schemeClr val="bg1"/>
                </a:solidFill>
              </a:rPr>
              <a:t>Do not eat any </a:t>
            </a:r>
            <a:r>
              <a:rPr lang="en-US" u="sng" dirty="0">
                <a:solidFill>
                  <a:schemeClr val="bg1"/>
                </a:solidFill>
              </a:rPr>
              <a:t>detestable</a:t>
            </a:r>
            <a:r>
              <a:rPr lang="en-US" dirty="0">
                <a:solidFill>
                  <a:schemeClr val="bg1"/>
                </a:solidFill>
              </a:rPr>
              <a:t> thing…</a:t>
            </a:r>
          </a:p>
          <a:p>
            <a:pPr algn="ctr">
              <a:buNone/>
            </a:pPr>
            <a:r>
              <a:rPr lang="en-US" dirty="0">
                <a:solidFill>
                  <a:schemeClr val="bg1"/>
                </a:solidFill>
              </a:rPr>
              <a:t> </a:t>
            </a:r>
            <a:r>
              <a:rPr lang="en-US" sz="2800" dirty="0">
                <a:solidFill>
                  <a:schemeClr val="bg1"/>
                </a:solidFill>
              </a:rPr>
              <a:t>Deuteronomy 14:3</a:t>
            </a:r>
          </a:p>
        </p:txBody>
      </p:sp>
      <p:pic>
        <p:nvPicPr>
          <p:cNvPr id="11266" name="Picture 2" descr="Image result for City Park, Denver, CO"/>
          <p:cNvPicPr>
            <a:picLocks noChangeAspect="1" noChangeArrowheads="1"/>
          </p:cNvPicPr>
          <p:nvPr/>
        </p:nvPicPr>
        <p:blipFill>
          <a:blip r:embed="rId2" cstate="print"/>
          <a:srcRect/>
          <a:stretch>
            <a:fillRect/>
          </a:stretch>
        </p:blipFill>
        <p:spPr bwMode="auto">
          <a:xfrm>
            <a:off x="6705600" y="5029200"/>
            <a:ext cx="2133600" cy="1600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a:t> </a:t>
            </a:r>
          </a:p>
        </p:txBody>
      </p:sp>
      <p:sp>
        <p:nvSpPr>
          <p:cNvPr id="3" name="Content Placeholder 2"/>
          <p:cNvSpPr>
            <a:spLocks noGrp="1"/>
          </p:cNvSpPr>
          <p:nvPr>
            <p:ph idx="1"/>
          </p:nvPr>
        </p:nvSpPr>
        <p:spPr>
          <a:xfrm>
            <a:off x="457200" y="914400"/>
            <a:ext cx="8229600" cy="5211763"/>
          </a:xfrm>
        </p:spPr>
        <p:txBody>
          <a:bodyPr/>
          <a:lstStyle/>
          <a:p>
            <a:pPr>
              <a:buNone/>
            </a:pPr>
            <a:r>
              <a:rPr lang="en-US" dirty="0"/>
              <a:t>God said all </a:t>
            </a:r>
            <a:r>
              <a:rPr lang="en-US" u="sng" dirty="0"/>
              <a:t>foods</a:t>
            </a:r>
            <a:r>
              <a:rPr lang="en-US" dirty="0"/>
              <a:t> were now clean; he never said all sexual deviancy is now clean.  </a:t>
            </a:r>
            <a:r>
              <a:rPr lang="en-US" sz="2800" dirty="0"/>
              <a:t>Acts 10:9-16</a:t>
            </a:r>
          </a:p>
          <a:p>
            <a:pPr>
              <a:buNone/>
            </a:pPr>
            <a:endParaRPr lang="en-US" sz="1400" dirty="0"/>
          </a:p>
          <a:p>
            <a:pPr>
              <a:buNone/>
            </a:pPr>
            <a:r>
              <a:rPr lang="en-US" dirty="0"/>
              <a:t>Confusion:</a:t>
            </a:r>
          </a:p>
          <a:p>
            <a:pPr>
              <a:buNone/>
            </a:pPr>
            <a:r>
              <a:rPr lang="en-US" sz="2800" dirty="0"/>
              <a:t>    Ceremonial law:  Temporary – to prepare for Messiah</a:t>
            </a:r>
          </a:p>
          <a:p>
            <a:pPr>
              <a:buNone/>
            </a:pPr>
            <a:r>
              <a:rPr lang="en-US" sz="2800" dirty="0"/>
              <a:t>    Moral law:  Reflects God’s design in creation</a:t>
            </a:r>
          </a:p>
          <a:p>
            <a:pPr>
              <a:buNone/>
            </a:pPr>
            <a:endParaRPr lang="en-US" dirty="0"/>
          </a:p>
          <a:p>
            <a:pPr>
              <a:buNone/>
            </a:pPr>
            <a:br>
              <a:rPr lang="en-US" dirty="0"/>
            </a:br>
            <a:endParaRPr lang="en-US" dirty="0"/>
          </a:p>
        </p:txBody>
      </p:sp>
      <p:pic>
        <p:nvPicPr>
          <p:cNvPr id="4" name="Picture 2" descr="Image result for City Park, Denver, CO"/>
          <p:cNvPicPr>
            <a:picLocks noChangeAspect="1" noChangeArrowheads="1"/>
          </p:cNvPicPr>
          <p:nvPr/>
        </p:nvPicPr>
        <p:blipFill>
          <a:blip r:embed="rId2" cstate="print"/>
          <a:srcRect/>
          <a:stretch>
            <a:fillRect/>
          </a:stretch>
        </p:blipFill>
        <p:spPr bwMode="auto">
          <a:xfrm>
            <a:off x="6705600" y="5029200"/>
            <a:ext cx="2133600" cy="1600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t> What not to imitate:</a:t>
            </a:r>
          </a:p>
        </p:txBody>
      </p:sp>
      <p:sp>
        <p:nvSpPr>
          <p:cNvPr id="3" name="Content Placeholder 2"/>
          <p:cNvSpPr>
            <a:spLocks noGrp="1"/>
          </p:cNvSpPr>
          <p:nvPr>
            <p:ph idx="1"/>
          </p:nvPr>
        </p:nvSpPr>
        <p:spPr>
          <a:xfrm>
            <a:off x="457200" y="1066800"/>
            <a:ext cx="8229600" cy="5059363"/>
          </a:xfrm>
        </p:spPr>
        <p:txBody>
          <a:bodyPr>
            <a:normAutofit/>
          </a:bodyPr>
          <a:lstStyle/>
          <a:p>
            <a:pPr>
              <a:buNone/>
            </a:pPr>
            <a:r>
              <a:rPr lang="en-US" dirty="0"/>
              <a:t>greed – “covetousness”   </a:t>
            </a:r>
            <a:r>
              <a:rPr lang="en-US" sz="2800" dirty="0"/>
              <a:t>(idolatry)</a:t>
            </a:r>
            <a:endParaRPr lang="en-US" dirty="0"/>
          </a:p>
          <a:p>
            <a:pPr>
              <a:buNone/>
            </a:pPr>
            <a:endParaRPr lang="en-US" sz="1200" dirty="0"/>
          </a:p>
          <a:p>
            <a:pPr algn="ctr">
              <a:buNone/>
            </a:pPr>
            <a:r>
              <a:rPr lang="en-US" u="sng" dirty="0"/>
              <a:t>Lusting</a:t>
            </a:r>
            <a:r>
              <a:rPr lang="en-US" dirty="0"/>
              <a:t> for a greater number of temporal things that go beyond what God determines is eternally best.</a:t>
            </a:r>
          </a:p>
          <a:p>
            <a:pPr algn="ctr">
              <a:buNone/>
            </a:pPr>
            <a:endParaRPr lang="en-US" sz="1200" dirty="0"/>
          </a:p>
          <a:p>
            <a:pPr algn="ctr">
              <a:buNone/>
            </a:pPr>
            <a:endParaRPr lang="en-US" sz="1400" dirty="0"/>
          </a:p>
          <a:p>
            <a:pPr>
              <a:buNone/>
            </a:pPr>
            <a:r>
              <a:rPr lang="en-US" sz="2800" dirty="0"/>
              <a:t>                      Greed </a:t>
            </a:r>
          </a:p>
          <a:p>
            <a:pPr>
              <a:buNone/>
            </a:pPr>
            <a:r>
              <a:rPr lang="en-US" sz="2800" dirty="0"/>
              <a:t>                          vs.</a:t>
            </a:r>
          </a:p>
          <a:p>
            <a:pPr>
              <a:buNone/>
            </a:pPr>
            <a:r>
              <a:rPr lang="en-US" sz="2800" dirty="0"/>
              <a:t>          Legitimate needs/wants</a:t>
            </a:r>
          </a:p>
          <a:p>
            <a:pPr algn="ctr">
              <a:buNone/>
            </a:pPr>
            <a:endParaRPr lang="en-US" sz="2800" dirty="0"/>
          </a:p>
        </p:txBody>
      </p:sp>
      <p:pic>
        <p:nvPicPr>
          <p:cNvPr id="4" name="Picture 2" descr="Image result for City Park, Denver, CO"/>
          <p:cNvPicPr>
            <a:picLocks noChangeAspect="1" noChangeArrowheads="1"/>
          </p:cNvPicPr>
          <p:nvPr/>
        </p:nvPicPr>
        <p:blipFill>
          <a:blip r:embed="rId2" cstate="print"/>
          <a:srcRect/>
          <a:stretch>
            <a:fillRect/>
          </a:stretch>
        </p:blipFill>
        <p:spPr bwMode="auto">
          <a:xfrm>
            <a:off x="6705600" y="5029200"/>
            <a:ext cx="2133600" cy="1600200"/>
          </a:xfrm>
          <a:prstGeom prst="rect">
            <a:avLst/>
          </a:prstGeom>
          <a:noFill/>
        </p:spPr>
      </p:pic>
      <p:sp>
        <p:nvSpPr>
          <p:cNvPr id="5" name="Rectangle 4"/>
          <p:cNvSpPr/>
          <p:nvPr/>
        </p:nvSpPr>
        <p:spPr>
          <a:xfrm>
            <a:off x="1219200" y="3810000"/>
            <a:ext cx="37338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676</Words>
  <Application>Microsoft Office PowerPoint</Application>
  <PresentationFormat>On-screen Show (4:3)</PresentationFormat>
  <Paragraphs>171</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PowerPoint Presentation</vt:lpstr>
      <vt:lpstr>PowerPoint Presentation</vt:lpstr>
      <vt:lpstr> Ephesians 5:3</vt:lpstr>
      <vt:lpstr> What not to imitate:</vt:lpstr>
      <vt:lpstr> Matthew 19:4-6</vt:lpstr>
      <vt:lpstr> What not to imitate:</vt:lpstr>
      <vt:lpstr> </vt:lpstr>
      <vt:lpstr> </vt:lpstr>
      <vt:lpstr> What not to imitate:</vt:lpstr>
      <vt:lpstr> Exodus 20:17-18</vt:lpstr>
      <vt:lpstr>  </vt:lpstr>
      <vt:lpstr> </vt:lpstr>
      <vt:lpstr> </vt:lpstr>
      <vt:lpstr> Galatians 5:19-21</vt:lpstr>
      <vt:lpstr> I Corinthians 6:9-10</vt:lpstr>
      <vt:lpstr> Revelation 21:8</vt:lpstr>
      <vt:lpstr> </vt:lpstr>
      <vt:lpstr> II Thessalonians 1:6-10</vt:lpstr>
      <vt:lpstr>PowerPoint Presentation</vt:lpstr>
      <vt:lpstr> Ways to guard our souls:</vt:lpstr>
      <vt:lpstr> Ways to guard our souls:</vt:lpstr>
      <vt:lpstr> Ways to guard our souls:</vt:lpstr>
      <vt:lpstr> Ways to guard our souls:</vt:lpstr>
      <vt:lpstr> Ways to guard our souls:</vt:lpstr>
      <vt:lpstr> Ways to guard our souls:</vt:lpstr>
      <vt:lpstr> </vt:lpstr>
      <vt:lpstr> </vt:lpstr>
      <vt:lpstr> Ways to guard our souls: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Worship</cp:lastModifiedBy>
  <cp:revision>6</cp:revision>
  <dcterms:created xsi:type="dcterms:W3CDTF">2018-06-16T14:30:36Z</dcterms:created>
  <dcterms:modified xsi:type="dcterms:W3CDTF">2018-06-16T16:51:23Z</dcterms:modified>
</cp:coreProperties>
</file>