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E05A527-3D1E-43DE-A8E6-205A484D6EE4}"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10E39-632F-4E67-9D80-D8BFFE7CD9F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05A527-3D1E-43DE-A8E6-205A484D6EE4}"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10E39-632F-4E67-9D80-D8BFFE7CD9F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05A527-3D1E-43DE-A8E6-205A484D6EE4}"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10E39-632F-4E67-9D80-D8BFFE7CD9F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05A527-3D1E-43DE-A8E6-205A484D6EE4}"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10E39-632F-4E67-9D80-D8BFFE7CD9F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05A527-3D1E-43DE-A8E6-205A484D6EE4}"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10E39-632F-4E67-9D80-D8BFFE7CD9F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05A527-3D1E-43DE-A8E6-205A484D6EE4}"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10E39-632F-4E67-9D80-D8BFFE7CD9F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05A527-3D1E-43DE-A8E6-205A484D6EE4}" type="datetimeFigureOut">
              <a:rPr lang="en-US" smtClean="0"/>
              <a:t>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710E39-632F-4E67-9D80-D8BFFE7CD9F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05A527-3D1E-43DE-A8E6-205A484D6EE4}" type="datetimeFigureOut">
              <a:rPr lang="en-US" smtClean="0"/>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710E39-632F-4E67-9D80-D8BFFE7CD9F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05A527-3D1E-43DE-A8E6-205A484D6EE4}" type="datetimeFigureOut">
              <a:rPr lang="en-US" smtClean="0"/>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710E39-632F-4E67-9D80-D8BFFE7CD9F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05A527-3D1E-43DE-A8E6-205A484D6EE4}"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10E39-632F-4E67-9D80-D8BFFE7CD9F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05A527-3D1E-43DE-A8E6-205A484D6EE4}"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10E39-632F-4E67-9D80-D8BFFE7CD9F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05A527-3D1E-43DE-A8E6-205A484D6EE4}" type="datetimeFigureOut">
              <a:rPr lang="en-US" smtClean="0"/>
              <a:t>11/4/2018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710E39-632F-4E67-9D80-D8BFFE7CD9F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Image result for city of denver"/>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447800" y="304800"/>
            <a:ext cx="2776016" cy="1461939"/>
          </a:xfrm>
          <a:prstGeom prst="rect">
            <a:avLst/>
          </a:prstGeom>
          <a:noFill/>
        </p:spPr>
        <p:txBody>
          <a:bodyPr wrap="none" rtlCol="0">
            <a:spAutoFit/>
          </a:bodyPr>
          <a:lstStyle/>
          <a:p>
            <a:pPr algn="ctr"/>
            <a:r>
              <a:rPr lang="en-US" sz="2000" i="1" dirty="0">
                <a:solidFill>
                  <a:schemeClr val="bg1"/>
                </a:solidFill>
              </a:rPr>
              <a:t>O give thanks to the Lord</a:t>
            </a:r>
          </a:p>
          <a:p>
            <a:pPr algn="ctr"/>
            <a:r>
              <a:rPr lang="en-US" sz="2000" i="1" dirty="0">
                <a:solidFill>
                  <a:schemeClr val="bg1"/>
                </a:solidFill>
              </a:rPr>
              <a:t>for He is good;</a:t>
            </a:r>
          </a:p>
          <a:p>
            <a:pPr algn="ctr"/>
            <a:r>
              <a:rPr lang="en-US" sz="2000" i="1" dirty="0">
                <a:solidFill>
                  <a:schemeClr val="bg1"/>
                </a:solidFill>
              </a:rPr>
              <a:t>His love endures forever.</a:t>
            </a:r>
          </a:p>
          <a:p>
            <a:pPr algn="ctr"/>
            <a:endParaRPr lang="en-US" sz="1100" i="1" dirty="0">
              <a:solidFill>
                <a:schemeClr val="bg1"/>
              </a:solidFill>
            </a:endParaRPr>
          </a:p>
          <a:p>
            <a:pPr algn="ctr"/>
            <a:r>
              <a:rPr lang="en-US" i="1" dirty="0">
                <a:solidFill>
                  <a:schemeClr val="bg1"/>
                </a:solidFill>
              </a:rPr>
              <a:t>Psalm 107:1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
          </a:xfrm>
        </p:spPr>
        <p:txBody>
          <a:bodyPr>
            <a:normAutofit fontScale="90000"/>
          </a:bodyPr>
          <a:lstStyle/>
          <a:p>
            <a:r>
              <a:rPr lang="en-US" sz="3600" dirty="0"/>
              <a:t> </a:t>
            </a:r>
          </a:p>
        </p:txBody>
      </p:sp>
      <p:sp>
        <p:nvSpPr>
          <p:cNvPr id="3" name="Content Placeholder 2"/>
          <p:cNvSpPr>
            <a:spLocks noGrp="1"/>
          </p:cNvSpPr>
          <p:nvPr>
            <p:ph idx="1"/>
          </p:nvPr>
        </p:nvSpPr>
        <p:spPr>
          <a:xfrm>
            <a:off x="304800" y="152400"/>
            <a:ext cx="8458200" cy="6400800"/>
          </a:xfrm>
        </p:spPr>
        <p:txBody>
          <a:bodyPr>
            <a:normAutofit/>
          </a:bodyPr>
          <a:lstStyle/>
          <a:p>
            <a:pPr algn="ctr">
              <a:buNone/>
            </a:pPr>
            <a:r>
              <a:rPr lang="en-US" sz="2400" dirty="0">
                <a:solidFill>
                  <a:schemeClr val="bg1"/>
                </a:solidFill>
              </a:rPr>
              <a:t>Everything must be fulfilled that is written about me in the Law of Moses, the Prophets and the Psalms.  Matthew 24:44. </a:t>
            </a:r>
          </a:p>
          <a:p>
            <a:pPr algn="ctr">
              <a:buNone/>
            </a:pPr>
            <a:endParaRPr lang="en-US" sz="1000" dirty="0">
              <a:solidFill>
                <a:schemeClr val="bg1"/>
              </a:solidFill>
            </a:endParaRPr>
          </a:p>
          <a:p>
            <a:pPr algn="ctr">
              <a:buNone/>
            </a:pPr>
            <a:r>
              <a:rPr lang="en-US" sz="2400" dirty="0">
                <a:solidFill>
                  <a:schemeClr val="bg1"/>
                </a:solidFill>
              </a:rPr>
              <a:t>For everything that was written in the past was written to teach us, so that through endurance and the encouragement of the Scriptures we might have hope.  Romans 15:4</a:t>
            </a:r>
          </a:p>
          <a:p>
            <a:pPr algn="ctr">
              <a:buNone/>
            </a:pPr>
            <a:endParaRPr lang="en-US" sz="1000" dirty="0">
              <a:solidFill>
                <a:schemeClr val="bg1"/>
              </a:solidFill>
            </a:endParaRPr>
          </a:p>
          <a:p>
            <a:pPr algn="ctr">
              <a:buNone/>
            </a:pPr>
            <a:r>
              <a:rPr lang="en-US" sz="2400" dirty="0">
                <a:solidFill>
                  <a:schemeClr val="bg1"/>
                </a:solidFill>
              </a:rPr>
              <a:t>These thing happened to them as examples and were written down as warnings for us, on whom the fulfillment of the ages has come.  I Corinthians 10:11</a:t>
            </a:r>
          </a:p>
          <a:p>
            <a:pPr algn="ctr">
              <a:buNone/>
            </a:pPr>
            <a:endParaRPr lang="en-US" sz="1000" dirty="0">
              <a:solidFill>
                <a:schemeClr val="bg1"/>
              </a:solidFill>
            </a:endParaRPr>
          </a:p>
          <a:p>
            <a:pPr algn="ctr">
              <a:buNone/>
            </a:pPr>
            <a:r>
              <a:rPr lang="en-US" sz="2400" dirty="0">
                <a:solidFill>
                  <a:schemeClr val="bg1"/>
                </a:solidFill>
              </a:rPr>
              <a:t>All Scripture is God-breathed, and is useful for teaching, rebuking, correcting, and training in righteousness, so that the man of God may be thoroughly equipped for every good work.  </a:t>
            </a:r>
          </a:p>
          <a:p>
            <a:pPr algn="ctr">
              <a:buNone/>
            </a:pPr>
            <a:r>
              <a:rPr lang="en-US" sz="2400" dirty="0">
                <a:solidFill>
                  <a:schemeClr val="bg1"/>
                </a:solidFill>
              </a:rPr>
              <a:t>II Timothy 3:16-17</a:t>
            </a:r>
          </a:p>
          <a:p>
            <a:pPr algn="ctr">
              <a:buNone/>
            </a:pPr>
            <a:endParaRPr lang="en-US" sz="2400" dirty="0">
              <a:solidFill>
                <a:schemeClr val="bg1"/>
              </a:solidFill>
            </a:endParaRPr>
          </a:p>
          <a:p>
            <a:pPr algn="ctr">
              <a:buNone/>
            </a:pPr>
            <a:endParaRPr lang="en-US" sz="2400" dirty="0"/>
          </a:p>
        </p:txBody>
      </p:sp>
      <p:pic>
        <p:nvPicPr>
          <p:cNvPr id="5" name="Picture 2" descr="Image result for earth"/>
          <p:cNvPicPr>
            <a:picLocks noChangeAspect="1" noChangeArrowheads="1"/>
          </p:cNvPicPr>
          <p:nvPr/>
        </p:nvPicPr>
        <p:blipFill>
          <a:blip r:embed="rId2" cstate="print"/>
          <a:srcRect/>
          <a:stretch>
            <a:fillRect/>
          </a:stretch>
        </p:blipFill>
        <p:spPr bwMode="auto">
          <a:xfrm>
            <a:off x="7162800" y="4953000"/>
            <a:ext cx="1600200" cy="1600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600" dirty="0"/>
              <a:t>The book of Joshua…</a:t>
            </a:r>
          </a:p>
        </p:txBody>
      </p:sp>
      <p:sp>
        <p:nvSpPr>
          <p:cNvPr id="3" name="Content Placeholder 2"/>
          <p:cNvSpPr>
            <a:spLocks noGrp="1"/>
          </p:cNvSpPr>
          <p:nvPr>
            <p:ph idx="1"/>
          </p:nvPr>
        </p:nvSpPr>
        <p:spPr>
          <a:xfrm>
            <a:off x="457200" y="914400"/>
            <a:ext cx="8229600" cy="5181600"/>
          </a:xfrm>
        </p:spPr>
        <p:txBody>
          <a:bodyPr/>
          <a:lstStyle/>
          <a:p>
            <a:pPr>
              <a:buNone/>
            </a:pPr>
            <a:r>
              <a:rPr lang="en-US" dirty="0"/>
              <a:t>Events ~ 1400 B.C.</a:t>
            </a:r>
          </a:p>
          <a:p>
            <a:pPr>
              <a:buNone/>
            </a:pPr>
            <a:r>
              <a:rPr lang="en-US" dirty="0"/>
              <a:t>   A key transition book</a:t>
            </a:r>
          </a:p>
          <a:p>
            <a:pPr>
              <a:buNone/>
            </a:pPr>
            <a:r>
              <a:rPr lang="en-US" dirty="0"/>
              <a:t>      Affirmed in the NT</a:t>
            </a:r>
          </a:p>
          <a:p>
            <a:pPr>
              <a:buNone/>
            </a:pPr>
            <a:endParaRPr lang="en-US" sz="1100" dirty="0"/>
          </a:p>
          <a:p>
            <a:pPr algn="ctr">
              <a:buNone/>
            </a:pPr>
            <a:r>
              <a:rPr lang="en-US" sz="2800" dirty="0"/>
              <a:t>“How God fulfills His promise to Abraham in the Promised Land”</a:t>
            </a:r>
          </a:p>
          <a:p>
            <a:pPr algn="ctr">
              <a:buNone/>
            </a:pPr>
            <a:endParaRPr lang="en-US" sz="1200" dirty="0"/>
          </a:p>
          <a:p>
            <a:pPr>
              <a:buNone/>
            </a:pPr>
            <a:r>
              <a:rPr lang="en-US" dirty="0"/>
              <a:t>Written by Joshua, with others</a:t>
            </a:r>
          </a:p>
          <a:p>
            <a:pPr>
              <a:buNone/>
            </a:pPr>
            <a:r>
              <a:rPr lang="en-US" dirty="0"/>
              <a:t>   Joshua – a “type” of Christ</a:t>
            </a:r>
          </a:p>
          <a:p>
            <a:pPr>
              <a:buNone/>
            </a:pPr>
            <a:r>
              <a:rPr lang="en-US" dirty="0"/>
              <a:t>      NT believer can find profit…      </a:t>
            </a:r>
          </a:p>
        </p:txBody>
      </p:sp>
      <p:pic>
        <p:nvPicPr>
          <p:cNvPr id="4" name="Picture 2" descr="Image result for earth"/>
          <p:cNvPicPr>
            <a:picLocks noChangeAspect="1" noChangeArrowheads="1"/>
          </p:cNvPicPr>
          <p:nvPr/>
        </p:nvPicPr>
        <p:blipFill>
          <a:blip r:embed="rId2" cstate="print"/>
          <a:srcRect/>
          <a:stretch>
            <a:fillRect/>
          </a:stretch>
        </p:blipFill>
        <p:spPr bwMode="auto">
          <a:xfrm>
            <a:off x="7162800" y="4953000"/>
            <a:ext cx="1600200" cy="1600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p:txBody>
          <a:bodyPr>
            <a:normAutofit/>
          </a:bodyPr>
          <a:lstStyle/>
          <a:p>
            <a:pPr algn="ctr">
              <a:buNone/>
            </a:pPr>
            <a:r>
              <a:rPr lang="en-US" sz="4000" dirty="0">
                <a:solidFill>
                  <a:schemeClr val="bg1"/>
                </a:solidFill>
              </a:rPr>
              <a:t>Genesis 15:12-21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7170" name="Picture 2" descr="Related image"/>
          <p:cNvPicPr>
            <a:picLocks noChangeAspect="1" noChangeArrowheads="1"/>
          </p:cNvPicPr>
          <p:nvPr/>
        </p:nvPicPr>
        <p:blipFill>
          <a:blip r:embed="rId2" cstate="print"/>
          <a:srcRect/>
          <a:stretch>
            <a:fillRect/>
          </a:stretch>
        </p:blipFill>
        <p:spPr bwMode="auto">
          <a:xfrm>
            <a:off x="-1" y="0"/>
            <a:ext cx="9211731" cy="6858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600" dirty="0"/>
              <a:t>What was the sin of the Amorites?</a:t>
            </a:r>
          </a:p>
        </p:txBody>
      </p:sp>
      <p:sp>
        <p:nvSpPr>
          <p:cNvPr id="3" name="Content Placeholder 2"/>
          <p:cNvSpPr>
            <a:spLocks noGrp="1"/>
          </p:cNvSpPr>
          <p:nvPr>
            <p:ph idx="1"/>
          </p:nvPr>
        </p:nvSpPr>
        <p:spPr>
          <a:xfrm>
            <a:off x="457200" y="1066800"/>
            <a:ext cx="8229600" cy="5059363"/>
          </a:xfrm>
        </p:spPr>
        <p:txBody>
          <a:bodyPr/>
          <a:lstStyle/>
          <a:p>
            <a:pPr>
              <a:buNone/>
            </a:pPr>
            <a:r>
              <a:rPr lang="en-US" dirty="0"/>
              <a:t>Leviticus 18</a:t>
            </a:r>
          </a:p>
          <a:p>
            <a:pPr>
              <a:buNone/>
            </a:pPr>
            <a:r>
              <a:rPr lang="en-US" dirty="0"/>
              <a:t>    </a:t>
            </a:r>
            <a:r>
              <a:rPr lang="en-US" sz="2800" dirty="0"/>
              <a:t>vs. 24</a:t>
            </a:r>
          </a:p>
          <a:p>
            <a:pPr>
              <a:buNone/>
            </a:pPr>
            <a:r>
              <a:rPr lang="en-US" sz="2800" dirty="0"/>
              <a:t>     vs. 25-28</a:t>
            </a:r>
          </a:p>
          <a:p>
            <a:pPr>
              <a:buNone/>
            </a:pPr>
            <a:r>
              <a:rPr lang="en-US" sz="2800" dirty="0"/>
              <a:t>     vs. 20, 21, 23</a:t>
            </a:r>
          </a:p>
          <a:p>
            <a:pPr>
              <a:buNone/>
            </a:pPr>
            <a:endParaRPr lang="en-US" sz="1200" dirty="0"/>
          </a:p>
          <a:p>
            <a:pPr>
              <a:buNone/>
            </a:pPr>
            <a:r>
              <a:rPr lang="en-US" dirty="0"/>
              <a:t>Deuteronomy 20:16-18</a:t>
            </a:r>
          </a:p>
        </p:txBody>
      </p:sp>
      <p:pic>
        <p:nvPicPr>
          <p:cNvPr id="4" name="Picture 2" descr="Image result for earth"/>
          <p:cNvPicPr>
            <a:picLocks noChangeAspect="1" noChangeArrowheads="1"/>
          </p:cNvPicPr>
          <p:nvPr/>
        </p:nvPicPr>
        <p:blipFill>
          <a:blip r:embed="rId2" cstate="print"/>
          <a:srcRect/>
          <a:stretch>
            <a:fillRect/>
          </a:stretch>
        </p:blipFill>
        <p:spPr bwMode="auto">
          <a:xfrm>
            <a:off x="7162800" y="4953000"/>
            <a:ext cx="1600200" cy="1600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600" dirty="0"/>
              <a:t>…has not yet reached its full measure.</a:t>
            </a:r>
          </a:p>
        </p:txBody>
      </p:sp>
      <p:sp>
        <p:nvSpPr>
          <p:cNvPr id="3" name="Content Placeholder 2"/>
          <p:cNvSpPr>
            <a:spLocks noGrp="1"/>
          </p:cNvSpPr>
          <p:nvPr>
            <p:ph idx="1"/>
          </p:nvPr>
        </p:nvSpPr>
        <p:spPr>
          <a:xfrm>
            <a:off x="457200" y="1189037"/>
            <a:ext cx="8229600" cy="5059363"/>
          </a:xfrm>
        </p:spPr>
        <p:txBody>
          <a:bodyPr/>
          <a:lstStyle/>
          <a:p>
            <a:pPr algn="ctr">
              <a:buNone/>
            </a:pPr>
            <a:r>
              <a:rPr lang="en-US" dirty="0"/>
              <a:t>The patience of God!</a:t>
            </a:r>
          </a:p>
          <a:p>
            <a:pPr algn="ctr">
              <a:buNone/>
            </a:pPr>
            <a:endParaRPr lang="en-US" sz="1200" dirty="0"/>
          </a:p>
          <a:p>
            <a:pPr>
              <a:buNone/>
            </a:pPr>
            <a:r>
              <a:rPr lang="en-US" dirty="0"/>
              <a:t>~ 600 years = Patriarchs in the land + 400 years of slavery + 40 years in the desert</a:t>
            </a:r>
          </a:p>
        </p:txBody>
      </p:sp>
      <p:pic>
        <p:nvPicPr>
          <p:cNvPr id="4" name="Picture 2" descr="Image result for earth"/>
          <p:cNvPicPr>
            <a:picLocks noChangeAspect="1" noChangeArrowheads="1"/>
          </p:cNvPicPr>
          <p:nvPr/>
        </p:nvPicPr>
        <p:blipFill>
          <a:blip r:embed="rId2" cstate="print"/>
          <a:srcRect/>
          <a:stretch>
            <a:fillRect/>
          </a:stretch>
        </p:blipFill>
        <p:spPr bwMode="auto">
          <a:xfrm>
            <a:off x="7162800" y="4953000"/>
            <a:ext cx="1600200" cy="1600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600" dirty="0"/>
              <a:t>What the nations </a:t>
            </a:r>
            <a:r>
              <a:rPr lang="en-US" sz="3600" u="sng" dirty="0"/>
              <a:t>could</a:t>
            </a:r>
            <a:r>
              <a:rPr lang="en-US" sz="3600" dirty="0"/>
              <a:t> have learned:</a:t>
            </a:r>
          </a:p>
        </p:txBody>
      </p:sp>
      <p:sp>
        <p:nvSpPr>
          <p:cNvPr id="3" name="Content Placeholder 2"/>
          <p:cNvSpPr>
            <a:spLocks noGrp="1"/>
          </p:cNvSpPr>
          <p:nvPr>
            <p:ph idx="1"/>
          </p:nvPr>
        </p:nvSpPr>
        <p:spPr>
          <a:xfrm>
            <a:off x="457200" y="990600"/>
            <a:ext cx="8229600" cy="5486400"/>
          </a:xfrm>
        </p:spPr>
        <p:txBody>
          <a:bodyPr>
            <a:normAutofit/>
          </a:bodyPr>
          <a:lstStyle/>
          <a:p>
            <a:pPr>
              <a:buNone/>
            </a:pPr>
            <a:r>
              <a:rPr lang="en-US" sz="2800" dirty="0"/>
              <a:t>The Patriarchs didn’t serve a God made out of stone. They made altars to an unseen God </a:t>
            </a:r>
            <a:r>
              <a:rPr lang="en-US" sz="2400" dirty="0"/>
              <a:t>(Genesis 12:8, etc.)</a:t>
            </a:r>
          </a:p>
          <a:p>
            <a:pPr>
              <a:buNone/>
            </a:pPr>
            <a:endParaRPr lang="en-US" sz="1000" dirty="0"/>
          </a:p>
          <a:p>
            <a:pPr>
              <a:buNone/>
            </a:pPr>
            <a:r>
              <a:rPr lang="en-US" sz="2800" dirty="0"/>
              <a:t>Abraham’s 300 fighting men </a:t>
            </a:r>
            <a:r>
              <a:rPr lang="en-US" sz="2400" dirty="0"/>
              <a:t>(Genesis 14)</a:t>
            </a:r>
          </a:p>
          <a:p>
            <a:pPr>
              <a:buNone/>
            </a:pPr>
            <a:endParaRPr lang="en-US" sz="1000" dirty="0"/>
          </a:p>
          <a:p>
            <a:pPr>
              <a:buNone/>
            </a:pPr>
            <a:r>
              <a:rPr lang="en-US" sz="2800" dirty="0"/>
              <a:t>The witness of </a:t>
            </a:r>
            <a:r>
              <a:rPr lang="en-US" sz="2800" dirty="0" err="1"/>
              <a:t>Melchizadek</a:t>
            </a:r>
            <a:r>
              <a:rPr lang="en-US" sz="2800" dirty="0"/>
              <a:t> </a:t>
            </a:r>
            <a:r>
              <a:rPr lang="en-US" sz="2400" dirty="0"/>
              <a:t>(Genesis 14, Hebrews 7)</a:t>
            </a:r>
          </a:p>
          <a:p>
            <a:pPr>
              <a:buNone/>
            </a:pPr>
            <a:endParaRPr lang="en-US" sz="1000" dirty="0"/>
          </a:p>
          <a:p>
            <a:pPr>
              <a:buNone/>
            </a:pPr>
            <a:r>
              <a:rPr lang="en-US" sz="2800" dirty="0"/>
              <a:t>Sodom and Gomorrah!  </a:t>
            </a:r>
            <a:r>
              <a:rPr lang="en-US" sz="2400" dirty="0"/>
              <a:t>(Genesis 18-19)</a:t>
            </a:r>
          </a:p>
          <a:p>
            <a:pPr>
              <a:buNone/>
            </a:pPr>
            <a:endParaRPr lang="en-US" sz="1000" dirty="0"/>
          </a:p>
          <a:p>
            <a:pPr>
              <a:buNone/>
            </a:pPr>
            <a:r>
              <a:rPr lang="en-US" sz="2800" dirty="0"/>
              <a:t>Abimelech encountered God in a dream </a:t>
            </a:r>
            <a:r>
              <a:rPr lang="en-US" sz="2400" dirty="0"/>
              <a:t>(Genesis 20)</a:t>
            </a:r>
          </a:p>
          <a:p>
            <a:pPr>
              <a:buNone/>
            </a:pPr>
            <a:endParaRPr lang="en-US" sz="1000" dirty="0"/>
          </a:p>
          <a:p>
            <a:pPr>
              <a:buNone/>
            </a:pPr>
            <a:r>
              <a:rPr lang="en-US" sz="2800" dirty="0"/>
              <a:t>The Exodus – </a:t>
            </a:r>
            <a:r>
              <a:rPr lang="en-US" sz="2800" dirty="0" err="1"/>
              <a:t>Rahab</a:t>
            </a:r>
            <a:r>
              <a:rPr lang="en-US" sz="2800" dirty="0"/>
              <a:t> knew this </a:t>
            </a:r>
            <a:r>
              <a:rPr lang="en-US" sz="2400" dirty="0"/>
              <a:t>(Judges 2)</a:t>
            </a:r>
          </a:p>
          <a:p>
            <a:pPr>
              <a:buNone/>
            </a:pPr>
            <a:endParaRPr lang="en-US" sz="1000" dirty="0"/>
          </a:p>
          <a:p>
            <a:pPr>
              <a:buNone/>
            </a:pPr>
            <a:r>
              <a:rPr lang="en-US" sz="2800" dirty="0"/>
              <a:t>Moral laws on human hearts  </a:t>
            </a:r>
            <a:r>
              <a:rPr lang="en-US" sz="2400" dirty="0"/>
              <a:t>(Romans 1)</a:t>
            </a:r>
            <a:endParaRPr lang="en-US" sz="2800" dirty="0"/>
          </a:p>
          <a:p>
            <a:pPr>
              <a:buNone/>
            </a:pPr>
            <a:endParaRPr lang="en-US" sz="2400" dirty="0"/>
          </a:p>
          <a:p>
            <a:pPr>
              <a:buNone/>
            </a:pPr>
            <a:endParaRPr lang="en-US" sz="2800" dirty="0"/>
          </a:p>
          <a:p>
            <a:pPr>
              <a:buNone/>
            </a:pPr>
            <a:endParaRPr lang="en-US" sz="2400" dirty="0"/>
          </a:p>
          <a:p>
            <a:pPr>
              <a:buNone/>
            </a:pPr>
            <a:endParaRPr lang="en-US" sz="2800" dirty="0"/>
          </a:p>
        </p:txBody>
      </p:sp>
      <p:pic>
        <p:nvPicPr>
          <p:cNvPr id="4" name="Picture 2" descr="Image result for earth"/>
          <p:cNvPicPr>
            <a:picLocks noChangeAspect="1" noChangeArrowheads="1"/>
          </p:cNvPicPr>
          <p:nvPr/>
        </p:nvPicPr>
        <p:blipFill>
          <a:blip r:embed="rId2" cstate="print"/>
          <a:srcRect/>
          <a:stretch>
            <a:fillRect/>
          </a:stretch>
        </p:blipFill>
        <p:spPr bwMode="auto">
          <a:xfrm>
            <a:off x="7162800" y="4953000"/>
            <a:ext cx="1600200" cy="1600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p:txBody>
          <a:bodyPr>
            <a:normAutofit/>
          </a:bodyPr>
          <a:lstStyle/>
          <a:p>
            <a:pPr algn="ctr">
              <a:buNone/>
            </a:pPr>
            <a:r>
              <a:rPr lang="en-US" sz="3600" dirty="0">
                <a:solidFill>
                  <a:schemeClr val="bg1"/>
                </a:solidFill>
              </a:rPr>
              <a:t>For 600 years the nations </a:t>
            </a:r>
          </a:p>
          <a:p>
            <a:pPr algn="ctr">
              <a:buNone/>
            </a:pPr>
            <a:r>
              <a:rPr lang="en-US" sz="3600" dirty="0">
                <a:solidFill>
                  <a:schemeClr val="bg1"/>
                </a:solidFill>
              </a:rPr>
              <a:t>had ample time and opportunity</a:t>
            </a:r>
          </a:p>
          <a:p>
            <a:pPr algn="ctr">
              <a:buNone/>
            </a:pPr>
            <a:r>
              <a:rPr lang="en-US" sz="3600" dirty="0">
                <a:solidFill>
                  <a:schemeClr val="bg1"/>
                </a:solidFill>
              </a:rPr>
              <a:t>to learn about the </a:t>
            </a:r>
          </a:p>
          <a:p>
            <a:pPr algn="ctr">
              <a:buNone/>
            </a:pPr>
            <a:r>
              <a:rPr lang="en-US" sz="3600" dirty="0">
                <a:solidFill>
                  <a:schemeClr val="bg1"/>
                </a:solidFill>
              </a:rPr>
              <a:t>one true God.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a:t> </a:t>
            </a:r>
            <a:br>
              <a:rPr lang="en-US" dirty="0"/>
            </a:br>
            <a:r>
              <a:rPr lang="en-US" sz="2700" dirty="0" err="1"/>
              <a:t>Whistlingthewind</a:t>
            </a:r>
            <a:r>
              <a:rPr lang="en-US" sz="2700" dirty="0"/>
              <a:t>, "The Terrible Parts of the Bible - Pt. 1"  </a:t>
            </a:r>
            <a:br>
              <a:rPr lang="en-US" sz="2700" dirty="0"/>
            </a:br>
            <a:r>
              <a:rPr lang="en-US" sz="2700" dirty="0"/>
              <a:t>Robert Nielson, April 18, 2012</a:t>
            </a:r>
            <a:br>
              <a:rPr lang="en-US" dirty="0"/>
            </a:br>
            <a:endParaRPr lang="en-US" dirty="0"/>
          </a:p>
        </p:txBody>
      </p:sp>
      <p:sp>
        <p:nvSpPr>
          <p:cNvPr id="3" name="Content Placeholder 2"/>
          <p:cNvSpPr>
            <a:spLocks noGrp="1"/>
          </p:cNvSpPr>
          <p:nvPr>
            <p:ph idx="1"/>
          </p:nvPr>
        </p:nvSpPr>
        <p:spPr>
          <a:xfrm>
            <a:off x="457200" y="1219200"/>
            <a:ext cx="8229600" cy="5181600"/>
          </a:xfrm>
        </p:spPr>
        <p:txBody>
          <a:bodyPr>
            <a:normAutofit lnSpcReduction="10000"/>
          </a:bodyPr>
          <a:lstStyle/>
          <a:p>
            <a:pPr algn="ctr">
              <a:buNone/>
            </a:pPr>
            <a:r>
              <a:rPr lang="en-US" sz="2800" dirty="0"/>
              <a:t>I was shocked and horrified when I found out that the Bible justifies </a:t>
            </a:r>
            <a:r>
              <a:rPr lang="en-US" sz="2800" u="sng" dirty="0"/>
              <a:t>ethnic</a:t>
            </a:r>
            <a:r>
              <a:rPr lang="en-US" sz="2800" dirty="0"/>
              <a:t> </a:t>
            </a:r>
            <a:r>
              <a:rPr lang="en-US" sz="2800" u="sng" dirty="0"/>
              <a:t>cleansing</a:t>
            </a:r>
            <a:r>
              <a:rPr lang="en-US" sz="2800" dirty="0"/>
              <a:t> and genocide... </a:t>
            </a:r>
          </a:p>
          <a:p>
            <a:pPr algn="ctr">
              <a:buNone/>
            </a:pPr>
            <a:endParaRPr lang="en-US" sz="1100" dirty="0"/>
          </a:p>
          <a:p>
            <a:pPr algn="ctr">
              <a:buNone/>
            </a:pPr>
            <a:r>
              <a:rPr lang="en-US" sz="2800" dirty="0"/>
              <a:t>However, it gets worse. See the Israelites came to the “promised land” only to find other people were living there. So God told them to drive them out and “destroy their altars, break their sacred pillars, and cut down their wooden images.” (Exodus 34:11-4) (So much for respecting other people’s religion.) This is one of the earliest examples of </a:t>
            </a:r>
            <a:r>
              <a:rPr lang="en-US" sz="2800" u="sng" dirty="0"/>
              <a:t>ethnic</a:t>
            </a:r>
            <a:r>
              <a:rPr lang="en-US" sz="2800" dirty="0"/>
              <a:t> </a:t>
            </a:r>
            <a:r>
              <a:rPr lang="en-US" sz="2800" u="sng" dirty="0"/>
              <a:t>cleansing</a:t>
            </a:r>
            <a:r>
              <a:rPr lang="en-US" sz="2800" dirty="0"/>
              <a:t>, of the murder of another people for the simple reason they belong to another ethnic group. And we are supposed to worship this God?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a:t> </a:t>
            </a:r>
            <a:br>
              <a:rPr lang="en-US" dirty="0"/>
            </a:br>
            <a:r>
              <a:rPr lang="en-US" sz="2700" dirty="0" err="1"/>
              <a:t>Whistlingthewind</a:t>
            </a:r>
            <a:r>
              <a:rPr lang="en-US" sz="2700" dirty="0"/>
              <a:t>, "The Terrible Parts of the Bible - Pt. 1"  </a:t>
            </a:r>
            <a:br>
              <a:rPr lang="en-US" sz="2700" dirty="0"/>
            </a:br>
            <a:r>
              <a:rPr lang="en-US" sz="2700" dirty="0"/>
              <a:t>Robert Nielson, April 18, 2012</a:t>
            </a:r>
            <a:br>
              <a:rPr lang="en-US" dirty="0"/>
            </a:br>
            <a:endParaRPr lang="en-US" dirty="0"/>
          </a:p>
        </p:txBody>
      </p:sp>
      <p:sp>
        <p:nvSpPr>
          <p:cNvPr id="3" name="Content Placeholder 2"/>
          <p:cNvSpPr>
            <a:spLocks noGrp="1"/>
          </p:cNvSpPr>
          <p:nvPr>
            <p:ph idx="1"/>
          </p:nvPr>
        </p:nvSpPr>
        <p:spPr>
          <a:xfrm>
            <a:off x="457200" y="1219200"/>
            <a:ext cx="8229600" cy="5181600"/>
          </a:xfrm>
        </p:spPr>
        <p:txBody>
          <a:bodyPr>
            <a:normAutofit/>
          </a:bodyPr>
          <a:lstStyle/>
          <a:p>
            <a:pPr algn="ctr">
              <a:buNone/>
            </a:pPr>
            <a:r>
              <a:rPr lang="en-US" sz="2800" dirty="0"/>
              <a:t>My greatest fear is that some people might actually believe these terrible stories. Some people might believe that the </a:t>
            </a:r>
            <a:r>
              <a:rPr lang="en-US" sz="2800" u="sng" dirty="0"/>
              <a:t>genocide</a:t>
            </a:r>
            <a:r>
              <a:rPr lang="en-US" sz="2800" dirty="0"/>
              <a:t> of another race is acceptable as the Bible condones it. Some people might use the Bible to justify hatred and violence. They might fly a plane into a tower or gun down 77 innocent people and think God approves.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Image result for city of denver"/>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979454" y="304800"/>
            <a:ext cx="1712713" cy="707886"/>
          </a:xfrm>
          <a:prstGeom prst="rect">
            <a:avLst/>
          </a:prstGeom>
          <a:noFill/>
        </p:spPr>
        <p:txBody>
          <a:bodyPr wrap="none" rtlCol="0">
            <a:spAutoFit/>
          </a:bodyPr>
          <a:lstStyle/>
          <a:p>
            <a:pPr algn="ctr"/>
            <a:r>
              <a:rPr lang="en-US" sz="2000" i="1" dirty="0">
                <a:solidFill>
                  <a:schemeClr val="bg1"/>
                </a:solidFill>
              </a:rPr>
              <a:t>Joshua 101 –</a:t>
            </a:r>
          </a:p>
          <a:p>
            <a:pPr algn="ctr"/>
            <a:r>
              <a:rPr lang="en-US" sz="2000" i="1" dirty="0">
                <a:solidFill>
                  <a:schemeClr val="bg1"/>
                </a:solidFill>
              </a:rPr>
              <a:t>An Orientation</a:t>
            </a:r>
            <a:endParaRPr lang="en-US" i="1"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lstStyle/>
          <a:p>
            <a:pPr algn="l"/>
            <a:r>
              <a:rPr lang="en-US" dirty="0"/>
              <a:t>                     Richard Dawkins</a:t>
            </a:r>
            <a:br>
              <a:rPr lang="en-US" dirty="0"/>
            </a:br>
            <a:r>
              <a:rPr lang="en-US" dirty="0"/>
              <a:t>                              </a:t>
            </a:r>
            <a:r>
              <a:rPr lang="en-US" sz="3200" dirty="0"/>
              <a:t>pg. 31</a:t>
            </a:r>
            <a:r>
              <a:rPr lang="en-US" dirty="0"/>
              <a:t> </a:t>
            </a:r>
          </a:p>
        </p:txBody>
      </p:sp>
      <p:sp>
        <p:nvSpPr>
          <p:cNvPr id="3" name="Content Placeholder 2"/>
          <p:cNvSpPr>
            <a:spLocks noGrp="1"/>
          </p:cNvSpPr>
          <p:nvPr>
            <p:ph idx="1"/>
          </p:nvPr>
        </p:nvSpPr>
        <p:spPr>
          <a:xfrm>
            <a:off x="685800" y="2438400"/>
            <a:ext cx="8229600" cy="4525963"/>
          </a:xfrm>
        </p:spPr>
        <p:txBody>
          <a:bodyPr>
            <a:normAutofit/>
          </a:bodyPr>
          <a:lstStyle/>
          <a:p>
            <a:pPr algn="ctr">
              <a:buNone/>
            </a:pPr>
            <a:r>
              <a:rPr lang="en-US" sz="2800" dirty="0"/>
              <a:t>                  The God of the Old Testament is arguably the       most unpleasant character in all fiction: jealous and proud of it; a petty, unjust, unforgiving control-freak; a vindictive, bloodthirsty, </a:t>
            </a:r>
            <a:r>
              <a:rPr lang="en-US" sz="2800" u="sng" dirty="0"/>
              <a:t>ethnic</a:t>
            </a:r>
            <a:r>
              <a:rPr lang="en-US" sz="2800" dirty="0"/>
              <a:t> </a:t>
            </a:r>
            <a:r>
              <a:rPr lang="en-US" sz="2800" u="sng" dirty="0"/>
              <a:t>cleanser</a:t>
            </a:r>
            <a:r>
              <a:rPr lang="en-US" sz="2800" dirty="0"/>
              <a:t>; a misogynistic, homophobic, racist, </a:t>
            </a:r>
            <a:r>
              <a:rPr lang="en-US" sz="2800" dirty="0" err="1"/>
              <a:t>infanticidal</a:t>
            </a:r>
            <a:r>
              <a:rPr lang="en-US" sz="2800" dirty="0"/>
              <a:t>, </a:t>
            </a:r>
            <a:r>
              <a:rPr lang="en-US" sz="2800" u="sng" dirty="0"/>
              <a:t>genocidal</a:t>
            </a:r>
            <a:r>
              <a:rPr lang="en-US" sz="2800" dirty="0"/>
              <a:t>, filicidal, pestilential, megalomaniacal, sadomasochistic, capriciously malevolent bully. </a:t>
            </a:r>
          </a:p>
        </p:txBody>
      </p:sp>
      <p:pic>
        <p:nvPicPr>
          <p:cNvPr id="26626" name="Picture 2" descr="Image result for the god delusion"/>
          <p:cNvPicPr>
            <a:picLocks noChangeAspect="1" noChangeArrowheads="1"/>
          </p:cNvPicPr>
          <p:nvPr/>
        </p:nvPicPr>
        <p:blipFill>
          <a:blip r:embed="rId2" cstate="print"/>
          <a:srcRect/>
          <a:stretch>
            <a:fillRect/>
          </a:stretch>
        </p:blipFill>
        <p:spPr bwMode="auto">
          <a:xfrm>
            <a:off x="228600" y="228600"/>
            <a:ext cx="1745208" cy="2657476"/>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3794" name="Picture 2" descr="Image result for apartment buildin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4818" name="Picture 2" descr="Image result for Country church"/>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Image result for city of denver"/>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447800" y="304800"/>
            <a:ext cx="2776016" cy="1461939"/>
          </a:xfrm>
          <a:prstGeom prst="rect">
            <a:avLst/>
          </a:prstGeom>
          <a:noFill/>
        </p:spPr>
        <p:txBody>
          <a:bodyPr wrap="none" rtlCol="0">
            <a:spAutoFit/>
          </a:bodyPr>
          <a:lstStyle/>
          <a:p>
            <a:pPr algn="ctr"/>
            <a:r>
              <a:rPr lang="en-US" sz="2000" i="1" dirty="0">
                <a:solidFill>
                  <a:schemeClr val="bg1"/>
                </a:solidFill>
              </a:rPr>
              <a:t>O give thanks to the Lord</a:t>
            </a:r>
          </a:p>
          <a:p>
            <a:pPr algn="ctr"/>
            <a:r>
              <a:rPr lang="en-US" sz="2000" i="1" dirty="0">
                <a:solidFill>
                  <a:schemeClr val="bg1"/>
                </a:solidFill>
              </a:rPr>
              <a:t>for He is good;</a:t>
            </a:r>
          </a:p>
          <a:p>
            <a:pPr algn="ctr"/>
            <a:r>
              <a:rPr lang="en-US" sz="2000" i="1" dirty="0">
                <a:solidFill>
                  <a:schemeClr val="bg1"/>
                </a:solidFill>
              </a:rPr>
              <a:t>His love endures forever.</a:t>
            </a:r>
          </a:p>
          <a:p>
            <a:pPr algn="ctr"/>
            <a:endParaRPr lang="en-US" sz="1100" i="1" dirty="0">
              <a:solidFill>
                <a:schemeClr val="bg1"/>
              </a:solidFill>
            </a:endParaRPr>
          </a:p>
          <a:p>
            <a:pPr algn="ctr"/>
            <a:r>
              <a:rPr lang="en-US" i="1" dirty="0">
                <a:solidFill>
                  <a:schemeClr val="bg1"/>
                </a:solidFill>
              </a:rPr>
              <a:t>Psalm 107:1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a:t> </a:t>
            </a:r>
          </a:p>
        </p:txBody>
      </p:sp>
      <p:sp>
        <p:nvSpPr>
          <p:cNvPr id="3" name="Content Placeholder 2"/>
          <p:cNvSpPr>
            <a:spLocks noGrp="1"/>
          </p:cNvSpPr>
          <p:nvPr>
            <p:ph idx="1"/>
          </p:nvPr>
        </p:nvSpPr>
        <p:spPr>
          <a:xfrm>
            <a:off x="457200" y="457200"/>
            <a:ext cx="8229600" cy="5943600"/>
          </a:xfrm>
        </p:spPr>
        <p:txBody>
          <a:bodyPr>
            <a:normAutofit fontScale="92500" lnSpcReduction="20000"/>
          </a:bodyPr>
          <a:lstStyle/>
          <a:p>
            <a:pPr>
              <a:buNone/>
            </a:pPr>
            <a:r>
              <a:rPr lang="en-US" dirty="0"/>
              <a:t>                              Creation</a:t>
            </a:r>
          </a:p>
          <a:p>
            <a:pPr>
              <a:buNone/>
            </a:pPr>
            <a:r>
              <a:rPr lang="en-US" dirty="0"/>
              <a:t>                                  Fall</a:t>
            </a:r>
          </a:p>
          <a:p>
            <a:pPr>
              <a:buNone/>
            </a:pPr>
            <a:r>
              <a:rPr lang="en-US" dirty="0"/>
              <a:t>                                Flood</a:t>
            </a:r>
          </a:p>
          <a:p>
            <a:pPr>
              <a:buNone/>
            </a:pPr>
            <a:r>
              <a:rPr lang="en-US" dirty="0"/>
              <a:t>          Tower of Babel – nations scattered.</a:t>
            </a:r>
          </a:p>
          <a:p>
            <a:pPr>
              <a:buNone/>
            </a:pPr>
            <a:endParaRPr lang="en-US" sz="1300" dirty="0"/>
          </a:p>
          <a:p>
            <a:pPr>
              <a:buNone/>
            </a:pPr>
            <a:r>
              <a:rPr lang="en-US" dirty="0"/>
              <a:t>                      Abraham ~ 2000 </a:t>
            </a:r>
          </a:p>
          <a:p>
            <a:pPr>
              <a:buNone/>
            </a:pPr>
            <a:r>
              <a:rPr lang="en-US" dirty="0"/>
              <a:t>           Egypt ~ 1846 B.C. – 1446 B.C</a:t>
            </a:r>
          </a:p>
          <a:p>
            <a:pPr>
              <a:buNone/>
            </a:pPr>
            <a:r>
              <a:rPr lang="en-US" dirty="0"/>
              <a:t>    Enter the Promised Land ~ 1406 B.C.</a:t>
            </a:r>
          </a:p>
          <a:p>
            <a:pPr>
              <a:buNone/>
            </a:pPr>
            <a:endParaRPr lang="en-US" sz="1500" dirty="0"/>
          </a:p>
          <a:p>
            <a:pPr>
              <a:buNone/>
            </a:pPr>
            <a:r>
              <a:rPr lang="en-US" dirty="0"/>
              <a:t>                        David ~ 1000B.C.</a:t>
            </a:r>
          </a:p>
          <a:p>
            <a:pPr>
              <a:buNone/>
            </a:pPr>
            <a:r>
              <a:rPr lang="en-US" dirty="0"/>
              <a:t>                           Christ ~ 4 B.C.</a:t>
            </a:r>
          </a:p>
          <a:p>
            <a:pPr>
              <a:buNone/>
            </a:pPr>
            <a:r>
              <a:rPr lang="en-US" dirty="0"/>
              <a:t> </a:t>
            </a:r>
          </a:p>
          <a:p>
            <a:pPr>
              <a:buNone/>
            </a:pPr>
            <a:r>
              <a:rPr lang="en-US" dirty="0"/>
              <a:t>                      Today! 2018 A.D.</a:t>
            </a:r>
          </a:p>
        </p:txBody>
      </p:sp>
      <p:pic>
        <p:nvPicPr>
          <p:cNvPr id="4098" name="Picture 2" descr="Image result for earth"/>
          <p:cNvPicPr>
            <a:picLocks noChangeAspect="1" noChangeArrowheads="1"/>
          </p:cNvPicPr>
          <p:nvPr/>
        </p:nvPicPr>
        <p:blipFill>
          <a:blip r:embed="rId2" cstate="print"/>
          <a:srcRect/>
          <a:stretch>
            <a:fillRect/>
          </a:stretch>
        </p:blipFill>
        <p:spPr bwMode="auto">
          <a:xfrm>
            <a:off x="7010400" y="304800"/>
            <a:ext cx="1676400" cy="1676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Luke 24:44</a:t>
            </a:r>
          </a:p>
        </p:txBody>
      </p:sp>
      <p:sp>
        <p:nvSpPr>
          <p:cNvPr id="3" name="Content Placeholder 2"/>
          <p:cNvSpPr>
            <a:spLocks noGrp="1"/>
          </p:cNvSpPr>
          <p:nvPr>
            <p:ph idx="1"/>
          </p:nvPr>
        </p:nvSpPr>
        <p:spPr/>
        <p:txBody>
          <a:bodyPr>
            <a:normAutofit/>
          </a:bodyPr>
          <a:lstStyle/>
          <a:p>
            <a:pPr algn="ctr">
              <a:buNone/>
            </a:pPr>
            <a:r>
              <a:rPr lang="en-US" sz="3600" dirty="0">
                <a:solidFill>
                  <a:schemeClr val="bg1"/>
                </a:solidFill>
              </a:rPr>
              <a:t>This is what I told you while I was still with you:  everything must be fulfilled that is written about me in the </a:t>
            </a:r>
            <a:r>
              <a:rPr lang="en-US" sz="3600" u="sng" dirty="0">
                <a:solidFill>
                  <a:schemeClr val="bg1"/>
                </a:solidFill>
              </a:rPr>
              <a:t>Law of Moses</a:t>
            </a:r>
            <a:r>
              <a:rPr lang="en-US" sz="3600" dirty="0">
                <a:solidFill>
                  <a:schemeClr val="bg1"/>
                </a:solidFill>
              </a:rPr>
              <a:t>, the </a:t>
            </a:r>
            <a:r>
              <a:rPr lang="en-US" sz="3600" u="sng" dirty="0">
                <a:solidFill>
                  <a:schemeClr val="bg1"/>
                </a:solidFill>
              </a:rPr>
              <a:t>Prophets</a:t>
            </a:r>
            <a:r>
              <a:rPr lang="en-US" sz="3600" dirty="0">
                <a:solidFill>
                  <a:schemeClr val="bg1"/>
                </a:solidFill>
              </a:rPr>
              <a:t> and the </a:t>
            </a:r>
            <a:r>
              <a:rPr lang="en-US" sz="3600" u="sng" dirty="0">
                <a:solidFill>
                  <a:schemeClr val="bg1"/>
                </a:solidFill>
              </a:rPr>
              <a:t>Psalms</a:t>
            </a:r>
            <a:r>
              <a:rPr lang="en-US" sz="3600" dirty="0">
                <a:solidFill>
                  <a:schemeClr val="bg1"/>
                </a:solidFill>
              </a:rPr>
              <a:t>.</a:t>
            </a:r>
            <a:r>
              <a:rPr lang="en-US" sz="3600" dirty="0"/>
              <a:t> </a:t>
            </a:r>
          </a:p>
        </p:txBody>
      </p:sp>
      <p:pic>
        <p:nvPicPr>
          <p:cNvPr id="4" name="Picture 2" descr="Image result for earth"/>
          <p:cNvPicPr>
            <a:picLocks noChangeAspect="1" noChangeArrowheads="1"/>
          </p:cNvPicPr>
          <p:nvPr/>
        </p:nvPicPr>
        <p:blipFill>
          <a:blip r:embed="rId2" cstate="print"/>
          <a:srcRect/>
          <a:stretch>
            <a:fillRect/>
          </a:stretch>
        </p:blipFill>
        <p:spPr bwMode="auto">
          <a:xfrm>
            <a:off x="7162800" y="4953000"/>
            <a:ext cx="1600200" cy="1600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dirty="0"/>
              <a:t> </a:t>
            </a:r>
          </a:p>
        </p:txBody>
      </p:sp>
      <p:sp>
        <p:nvSpPr>
          <p:cNvPr id="3" name="Content Placeholder 2"/>
          <p:cNvSpPr>
            <a:spLocks noGrp="1"/>
          </p:cNvSpPr>
          <p:nvPr>
            <p:ph idx="1"/>
          </p:nvPr>
        </p:nvSpPr>
        <p:spPr>
          <a:xfrm>
            <a:off x="457200" y="579437"/>
            <a:ext cx="8229600" cy="5821363"/>
          </a:xfrm>
        </p:spPr>
        <p:txBody>
          <a:bodyPr/>
          <a:lstStyle/>
          <a:p>
            <a:pPr>
              <a:buNone/>
            </a:pPr>
            <a:r>
              <a:rPr lang="en-US" dirty="0"/>
              <a:t>Law of Moses – Pentateuch “Five books”</a:t>
            </a:r>
          </a:p>
          <a:p>
            <a:pPr>
              <a:buNone/>
            </a:pPr>
            <a:endParaRPr lang="en-US" sz="1200" dirty="0"/>
          </a:p>
          <a:p>
            <a:pPr>
              <a:buNone/>
            </a:pPr>
            <a:r>
              <a:rPr lang="en-US" dirty="0"/>
              <a:t>Prophets</a:t>
            </a:r>
          </a:p>
          <a:p>
            <a:pPr>
              <a:buNone/>
            </a:pPr>
            <a:r>
              <a:rPr lang="en-US" dirty="0"/>
              <a:t>    Former: Joshua, Judges….</a:t>
            </a:r>
          </a:p>
          <a:p>
            <a:pPr>
              <a:buNone/>
            </a:pPr>
            <a:r>
              <a:rPr lang="en-US" dirty="0"/>
              <a:t>    Latter:  Isaiah, Jeremiah…</a:t>
            </a:r>
          </a:p>
          <a:p>
            <a:pPr>
              <a:buNone/>
            </a:pPr>
            <a:endParaRPr lang="en-US" sz="1400" dirty="0"/>
          </a:p>
          <a:p>
            <a:pPr>
              <a:buNone/>
            </a:pPr>
            <a:r>
              <a:rPr lang="en-US" dirty="0"/>
              <a:t>Writings (“Psalms”): Psalms, Proverbs…</a:t>
            </a:r>
          </a:p>
        </p:txBody>
      </p:sp>
      <p:pic>
        <p:nvPicPr>
          <p:cNvPr id="4" name="Picture 2" descr="Image result for earth"/>
          <p:cNvPicPr>
            <a:picLocks noChangeAspect="1" noChangeArrowheads="1"/>
          </p:cNvPicPr>
          <p:nvPr/>
        </p:nvPicPr>
        <p:blipFill>
          <a:blip r:embed="rId2" cstate="print"/>
          <a:srcRect/>
          <a:stretch>
            <a:fillRect/>
          </a:stretch>
        </p:blipFill>
        <p:spPr bwMode="auto">
          <a:xfrm>
            <a:off x="7162800" y="4953000"/>
            <a:ext cx="1600200" cy="1600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a:t>Joshua in the NT</a:t>
            </a:r>
          </a:p>
        </p:txBody>
      </p:sp>
      <p:sp>
        <p:nvSpPr>
          <p:cNvPr id="3" name="Content Placeholder 2"/>
          <p:cNvSpPr>
            <a:spLocks noGrp="1"/>
          </p:cNvSpPr>
          <p:nvPr>
            <p:ph idx="1"/>
          </p:nvPr>
        </p:nvSpPr>
        <p:spPr>
          <a:xfrm>
            <a:off x="304800" y="1219200"/>
            <a:ext cx="8458200" cy="4906963"/>
          </a:xfrm>
        </p:spPr>
        <p:txBody>
          <a:bodyPr/>
          <a:lstStyle/>
          <a:p>
            <a:pPr>
              <a:buNone/>
            </a:pPr>
            <a:r>
              <a:rPr lang="en-US" sz="2800" dirty="0"/>
              <a:t>Rahab - Matthew 1:5, Hebrews 11:31, James 2:25</a:t>
            </a:r>
          </a:p>
          <a:p>
            <a:pPr>
              <a:buNone/>
            </a:pPr>
            <a:endParaRPr lang="en-US" sz="1200" dirty="0"/>
          </a:p>
          <a:p>
            <a:pPr>
              <a:buNone/>
            </a:pPr>
            <a:r>
              <a:rPr lang="en-US" sz="2800" dirty="0"/>
              <a:t>Acts 7:45 </a:t>
            </a:r>
            <a:r>
              <a:rPr lang="en-US" dirty="0"/>
              <a:t>- </a:t>
            </a:r>
            <a:r>
              <a:rPr lang="en-US" sz="2800" dirty="0"/>
              <a:t>Having received the tabernacle, our fathers under </a:t>
            </a:r>
            <a:r>
              <a:rPr lang="en-US" sz="2800" u="sng" dirty="0"/>
              <a:t>Joshua</a:t>
            </a:r>
            <a:r>
              <a:rPr lang="en-US" sz="2800" dirty="0"/>
              <a:t> brought it with them when they took the land from the nations God drove out before them.</a:t>
            </a:r>
          </a:p>
          <a:p>
            <a:pPr>
              <a:buNone/>
            </a:pPr>
            <a:endParaRPr lang="en-US" sz="1200" dirty="0"/>
          </a:p>
          <a:p>
            <a:pPr>
              <a:buNone/>
            </a:pPr>
            <a:r>
              <a:rPr lang="en-US" sz="2800" dirty="0"/>
              <a:t>Hebrews 4:8 </a:t>
            </a:r>
            <a:r>
              <a:rPr lang="en-US" dirty="0"/>
              <a:t>- </a:t>
            </a:r>
            <a:r>
              <a:rPr lang="en-US" sz="2800" dirty="0"/>
              <a:t>For if </a:t>
            </a:r>
            <a:r>
              <a:rPr lang="en-US" sz="2800" u="sng" dirty="0"/>
              <a:t>Joshua</a:t>
            </a:r>
            <a:r>
              <a:rPr lang="en-US" sz="2800" dirty="0"/>
              <a:t> had given them rest, God would not have spoken later about another day.</a:t>
            </a:r>
          </a:p>
        </p:txBody>
      </p:sp>
      <p:pic>
        <p:nvPicPr>
          <p:cNvPr id="4" name="Picture 2" descr="Image result for earth"/>
          <p:cNvPicPr>
            <a:picLocks noChangeAspect="1" noChangeArrowheads="1"/>
          </p:cNvPicPr>
          <p:nvPr/>
        </p:nvPicPr>
        <p:blipFill>
          <a:blip r:embed="rId2" cstate="print"/>
          <a:srcRect/>
          <a:stretch>
            <a:fillRect/>
          </a:stretch>
        </p:blipFill>
        <p:spPr bwMode="auto">
          <a:xfrm>
            <a:off x="7162800" y="4953000"/>
            <a:ext cx="1600200" cy="1600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u="sng" dirty="0">
                <a:solidFill>
                  <a:schemeClr val="bg1"/>
                </a:solidFill>
              </a:rPr>
              <a:t>Theme</a:t>
            </a:r>
            <a:r>
              <a:rPr lang="en-US" sz="3600" dirty="0">
                <a:solidFill>
                  <a:schemeClr val="bg1"/>
                </a:solidFill>
              </a:rPr>
              <a:t>: How God fulfills His promise to Abraham in the Promised Land</a:t>
            </a:r>
          </a:p>
        </p:txBody>
      </p:sp>
      <p:sp>
        <p:nvSpPr>
          <p:cNvPr id="3" name="Content Placeholder 2"/>
          <p:cNvSpPr>
            <a:spLocks noGrp="1"/>
          </p:cNvSpPr>
          <p:nvPr>
            <p:ph idx="1"/>
          </p:nvPr>
        </p:nvSpPr>
        <p:spPr>
          <a:xfrm>
            <a:off x="457200" y="1600200"/>
            <a:ext cx="8229600" cy="4724400"/>
          </a:xfrm>
        </p:spPr>
        <p:txBody>
          <a:bodyPr/>
          <a:lstStyle/>
          <a:p>
            <a:pPr algn="ctr">
              <a:buNone/>
            </a:pPr>
            <a:r>
              <a:rPr lang="en-US" sz="2800" dirty="0">
                <a:solidFill>
                  <a:schemeClr val="bg1"/>
                </a:solidFill>
              </a:rPr>
              <a:t>So the Lord gave Israel all the land He had sworn to give their forefathers, and they took possession of it and settled there.  The Lord gave them rest on every side, just as He had sworn to their forefathers.  Not one of their enemies withstood them; the Lord handed all their enemies over to them.  Not one of all the Lord's good promises to the house of Israel failed; every one was fulfilled.</a:t>
            </a:r>
            <a:r>
              <a:rPr lang="en-US" dirty="0">
                <a:solidFill>
                  <a:schemeClr val="bg1"/>
                </a:solidFill>
              </a:rPr>
              <a:t> </a:t>
            </a:r>
          </a:p>
          <a:p>
            <a:pPr algn="ctr">
              <a:buNone/>
            </a:pPr>
            <a:r>
              <a:rPr lang="en-US" sz="2400" dirty="0">
                <a:solidFill>
                  <a:schemeClr val="bg1"/>
                </a:solidFill>
              </a:rPr>
              <a:t>Joshua 21:43-45</a:t>
            </a:r>
          </a:p>
        </p:txBody>
      </p:sp>
      <p:pic>
        <p:nvPicPr>
          <p:cNvPr id="4" name="Picture 2" descr="Image result for earth"/>
          <p:cNvPicPr>
            <a:picLocks noChangeAspect="1" noChangeArrowheads="1"/>
          </p:cNvPicPr>
          <p:nvPr/>
        </p:nvPicPr>
        <p:blipFill>
          <a:blip r:embed="rId2" cstate="print"/>
          <a:srcRect/>
          <a:stretch>
            <a:fillRect/>
          </a:stretch>
        </p:blipFill>
        <p:spPr bwMode="auto">
          <a:xfrm>
            <a:off x="7162800" y="4953000"/>
            <a:ext cx="1600200" cy="1600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a:t>Who wrote Joshua?</a:t>
            </a:r>
          </a:p>
        </p:txBody>
      </p:sp>
      <p:sp>
        <p:nvSpPr>
          <p:cNvPr id="3" name="Content Placeholder 2"/>
          <p:cNvSpPr>
            <a:spLocks noGrp="1"/>
          </p:cNvSpPr>
          <p:nvPr>
            <p:ph idx="1"/>
          </p:nvPr>
        </p:nvSpPr>
        <p:spPr>
          <a:xfrm>
            <a:off x="304800" y="1219200"/>
            <a:ext cx="8458200" cy="4906963"/>
          </a:xfrm>
        </p:spPr>
        <p:txBody>
          <a:bodyPr/>
          <a:lstStyle/>
          <a:p>
            <a:pPr>
              <a:buNone/>
            </a:pPr>
            <a:r>
              <a:rPr lang="en-US" dirty="0"/>
              <a:t>Joshua wrote much of it.</a:t>
            </a:r>
          </a:p>
          <a:p>
            <a:pPr>
              <a:buNone/>
            </a:pPr>
            <a:endParaRPr lang="en-US" sz="1200" dirty="0"/>
          </a:p>
          <a:p>
            <a:pPr>
              <a:buNone/>
            </a:pPr>
            <a:r>
              <a:rPr lang="en-US" dirty="0"/>
              <a:t>    Later editors added to it.</a:t>
            </a:r>
          </a:p>
          <a:p>
            <a:pPr>
              <a:buNone/>
            </a:pPr>
            <a:endParaRPr lang="en-US" sz="1200" dirty="0"/>
          </a:p>
          <a:p>
            <a:pPr>
              <a:buNone/>
            </a:pPr>
            <a:r>
              <a:rPr lang="en-US" dirty="0"/>
              <a:t>          Samuel the final editor (?)</a:t>
            </a:r>
          </a:p>
          <a:p>
            <a:pPr>
              <a:buNone/>
            </a:pPr>
            <a:endParaRPr lang="en-US" sz="1200" dirty="0"/>
          </a:p>
          <a:p>
            <a:pPr>
              <a:buNone/>
            </a:pPr>
            <a:r>
              <a:rPr lang="en-US" dirty="0"/>
              <a:t>               Complete by the time of David.</a:t>
            </a:r>
            <a:endParaRPr lang="en-US" dirty="0" err="1"/>
          </a:p>
        </p:txBody>
      </p:sp>
      <p:pic>
        <p:nvPicPr>
          <p:cNvPr id="4" name="Picture 2" descr="Image result for earth"/>
          <p:cNvPicPr>
            <a:picLocks noChangeAspect="1" noChangeArrowheads="1"/>
          </p:cNvPicPr>
          <p:nvPr/>
        </p:nvPicPr>
        <p:blipFill>
          <a:blip r:embed="rId2" cstate="print"/>
          <a:srcRect/>
          <a:stretch>
            <a:fillRect/>
          </a:stretch>
        </p:blipFill>
        <p:spPr bwMode="auto">
          <a:xfrm>
            <a:off x="7162800" y="4953000"/>
            <a:ext cx="1600200" cy="1600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600" dirty="0"/>
              <a:t>Joshua – a “type” of Christ</a:t>
            </a:r>
          </a:p>
        </p:txBody>
      </p:sp>
      <p:sp>
        <p:nvSpPr>
          <p:cNvPr id="3" name="Content Placeholder 2"/>
          <p:cNvSpPr>
            <a:spLocks noGrp="1"/>
          </p:cNvSpPr>
          <p:nvPr>
            <p:ph idx="1"/>
          </p:nvPr>
        </p:nvSpPr>
        <p:spPr>
          <a:xfrm>
            <a:off x="304800" y="914400"/>
            <a:ext cx="8458200" cy="5486400"/>
          </a:xfrm>
        </p:spPr>
        <p:txBody>
          <a:bodyPr>
            <a:normAutofit/>
          </a:bodyPr>
          <a:lstStyle/>
          <a:p>
            <a:pPr algn="ctr">
              <a:buNone/>
            </a:pPr>
            <a:r>
              <a:rPr lang="en-US" dirty="0"/>
              <a:t>“type” – an anticipation, a foreshadowing</a:t>
            </a:r>
          </a:p>
          <a:p>
            <a:pPr>
              <a:buNone/>
            </a:pPr>
            <a:endParaRPr lang="en-US" sz="1000" dirty="0"/>
          </a:p>
          <a:p>
            <a:pPr>
              <a:buNone/>
            </a:pPr>
            <a:r>
              <a:rPr lang="en-US" sz="2800" dirty="0"/>
              <a:t>His name = “The Lord saves”  (same as Jesus)</a:t>
            </a:r>
          </a:p>
          <a:p>
            <a:pPr>
              <a:buNone/>
            </a:pPr>
            <a:endParaRPr lang="en-US" sz="1000" dirty="0"/>
          </a:p>
          <a:p>
            <a:pPr>
              <a:buNone/>
            </a:pPr>
            <a:r>
              <a:rPr lang="en-US" sz="2800" dirty="0"/>
              <a:t>Joshua – physical rest; Christ – spiritual rest</a:t>
            </a:r>
          </a:p>
          <a:p>
            <a:pPr>
              <a:buNone/>
            </a:pPr>
            <a:endParaRPr lang="en-US" sz="1000" dirty="0"/>
          </a:p>
          <a:p>
            <a:pPr>
              <a:buNone/>
            </a:pPr>
            <a:r>
              <a:rPr lang="en-US" sz="2800" dirty="0"/>
              <a:t>“Servant of the Lord”  Judges 2:8</a:t>
            </a:r>
          </a:p>
          <a:p>
            <a:pPr>
              <a:buNone/>
            </a:pPr>
            <a:r>
              <a:rPr lang="en-US" sz="2800" dirty="0"/>
              <a:t>           Christ – Isaiah 42, 49, 50, 52, 53</a:t>
            </a:r>
          </a:p>
          <a:p>
            <a:pPr>
              <a:buNone/>
            </a:pPr>
            <a:endParaRPr lang="en-US" sz="1000" dirty="0"/>
          </a:p>
          <a:p>
            <a:pPr>
              <a:buNone/>
            </a:pPr>
            <a:r>
              <a:rPr lang="en-US" sz="2800" dirty="0"/>
              <a:t>Joshua completely followed the Lord (like Christ).</a:t>
            </a:r>
          </a:p>
          <a:p>
            <a:pPr>
              <a:buNone/>
            </a:pPr>
            <a:endParaRPr lang="en-US" sz="1000" dirty="0"/>
          </a:p>
          <a:p>
            <a:pPr>
              <a:buNone/>
            </a:pPr>
            <a:r>
              <a:rPr lang="en-US" sz="2800" dirty="0"/>
              <a:t>Joshua as conqueror – Christ the conqueror:</a:t>
            </a:r>
          </a:p>
          <a:p>
            <a:pPr>
              <a:buNone/>
            </a:pPr>
            <a:r>
              <a:rPr lang="en-US" sz="2800" dirty="0"/>
              <a:t>     Rev 19:11-16 – “I saw heaven standing…”</a:t>
            </a:r>
          </a:p>
        </p:txBody>
      </p:sp>
      <p:pic>
        <p:nvPicPr>
          <p:cNvPr id="4" name="Picture 2" descr="Image result for earth"/>
          <p:cNvPicPr>
            <a:picLocks noChangeAspect="1" noChangeArrowheads="1"/>
          </p:cNvPicPr>
          <p:nvPr/>
        </p:nvPicPr>
        <p:blipFill>
          <a:blip r:embed="rId2" cstate="print"/>
          <a:srcRect/>
          <a:stretch>
            <a:fillRect/>
          </a:stretch>
        </p:blipFill>
        <p:spPr bwMode="auto">
          <a:xfrm>
            <a:off x="7162800" y="4953000"/>
            <a:ext cx="1600200" cy="1600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642</Words>
  <Application>Microsoft Office PowerPoint</Application>
  <PresentationFormat>On-screen Show (4:3)</PresentationFormat>
  <Paragraphs>128</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PowerPoint Presentation</vt:lpstr>
      <vt:lpstr>PowerPoint Presentation</vt:lpstr>
      <vt:lpstr> </vt:lpstr>
      <vt:lpstr>Luke 24:44</vt:lpstr>
      <vt:lpstr> </vt:lpstr>
      <vt:lpstr>Joshua in the NT</vt:lpstr>
      <vt:lpstr>Theme: How God fulfills His promise to Abraham in the Promised Land</vt:lpstr>
      <vt:lpstr>Who wrote Joshua?</vt:lpstr>
      <vt:lpstr>Joshua – a “type” of Christ</vt:lpstr>
      <vt:lpstr> </vt:lpstr>
      <vt:lpstr>The book of Joshua…</vt:lpstr>
      <vt:lpstr> </vt:lpstr>
      <vt:lpstr>PowerPoint Presentation</vt:lpstr>
      <vt:lpstr>What was the sin of the Amorites?</vt:lpstr>
      <vt:lpstr>…has not yet reached its full measure.</vt:lpstr>
      <vt:lpstr>What the nations could have learned:</vt:lpstr>
      <vt:lpstr> </vt:lpstr>
      <vt:lpstr>  Whistlingthewind, "The Terrible Parts of the Bible - Pt. 1"   Robert Nielson, April 18, 2012 </vt:lpstr>
      <vt:lpstr>  Whistlingthewind, "The Terrible Parts of the Bible - Pt. 1"   Robert Nielson, April 18, 2012 </vt:lpstr>
      <vt:lpstr>                     Richard Dawkins                               pg. 31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Worship</cp:lastModifiedBy>
  <cp:revision>7</cp:revision>
  <dcterms:created xsi:type="dcterms:W3CDTF">2018-11-03T21:35:48Z</dcterms:created>
  <dcterms:modified xsi:type="dcterms:W3CDTF">2018-11-04T16:18:01Z</dcterms:modified>
</cp:coreProperties>
</file>