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97" r:id="rId2"/>
    <p:sldId id="301" r:id="rId3"/>
    <p:sldId id="302" r:id="rId4"/>
    <p:sldId id="298" r:id="rId5"/>
    <p:sldId id="286" r:id="rId6"/>
    <p:sldId id="256" r:id="rId7"/>
    <p:sldId id="258" r:id="rId8"/>
    <p:sldId id="257" r:id="rId9"/>
    <p:sldId id="295" r:id="rId10"/>
    <p:sldId id="296" r:id="rId11"/>
    <p:sldId id="294" r:id="rId12"/>
    <p:sldId id="299" r:id="rId13"/>
    <p:sldId id="300" r:id="rId14"/>
    <p:sldId id="303" r:id="rId15"/>
    <p:sldId id="304" r:id="rId16"/>
    <p:sldId id="305" r:id="rId17"/>
    <p:sldId id="306" r:id="rId18"/>
    <p:sldId id="307" r:id="rId19"/>
    <p:sldId id="308" r:id="rId20"/>
    <p:sldId id="309" r:id="rId21"/>
    <p:sldId id="310" r:id="rId22"/>
    <p:sldId id="311" r:id="rId23"/>
    <p:sldId id="312"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14" d="100"/>
          <a:sy n="114" d="100"/>
        </p:scale>
        <p:origin x="1560"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ACA415C-5D80-46D3-87A2-F2D175DCB60A}" type="datetimeFigureOut">
              <a:rPr lang="en-US" smtClean="0"/>
              <a:t>1/12/2019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382303-570C-4256-A9FA-2C2D1D135AEF}" type="slidenum">
              <a:rPr lang="en-US" smtClean="0"/>
              <a:t>‹#›</a:t>
            </a:fld>
            <a:endParaRPr lang="en-US"/>
          </a:p>
        </p:txBody>
      </p:sp>
    </p:spTree>
    <p:extLst>
      <p:ext uri="{BB962C8B-B14F-4D97-AF65-F5344CB8AC3E}">
        <p14:creationId xmlns:p14="http://schemas.microsoft.com/office/powerpoint/2010/main" val="39741140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ACA415C-5D80-46D3-87A2-F2D175DCB60A}" type="datetimeFigureOut">
              <a:rPr lang="en-US" smtClean="0"/>
              <a:t>1/12/2019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382303-570C-4256-A9FA-2C2D1D135AEF}" type="slidenum">
              <a:rPr lang="en-US" smtClean="0"/>
              <a:t>‹#›</a:t>
            </a:fld>
            <a:endParaRPr lang="en-US"/>
          </a:p>
        </p:txBody>
      </p:sp>
    </p:spTree>
    <p:extLst>
      <p:ext uri="{BB962C8B-B14F-4D97-AF65-F5344CB8AC3E}">
        <p14:creationId xmlns:p14="http://schemas.microsoft.com/office/powerpoint/2010/main" val="24411169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ACA415C-5D80-46D3-87A2-F2D175DCB60A}" type="datetimeFigureOut">
              <a:rPr lang="en-US" smtClean="0"/>
              <a:t>1/12/2019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382303-570C-4256-A9FA-2C2D1D135AEF}" type="slidenum">
              <a:rPr lang="en-US" smtClean="0"/>
              <a:t>‹#›</a:t>
            </a:fld>
            <a:endParaRPr lang="en-US"/>
          </a:p>
        </p:txBody>
      </p:sp>
    </p:spTree>
    <p:extLst>
      <p:ext uri="{BB962C8B-B14F-4D97-AF65-F5344CB8AC3E}">
        <p14:creationId xmlns:p14="http://schemas.microsoft.com/office/powerpoint/2010/main" val="980507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ACA415C-5D80-46D3-87A2-F2D175DCB60A}" type="datetimeFigureOut">
              <a:rPr lang="en-US" smtClean="0"/>
              <a:t>1/12/2019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382303-570C-4256-A9FA-2C2D1D135AEF}" type="slidenum">
              <a:rPr lang="en-US" smtClean="0"/>
              <a:t>‹#›</a:t>
            </a:fld>
            <a:endParaRPr lang="en-US"/>
          </a:p>
        </p:txBody>
      </p:sp>
    </p:spTree>
    <p:extLst>
      <p:ext uri="{BB962C8B-B14F-4D97-AF65-F5344CB8AC3E}">
        <p14:creationId xmlns:p14="http://schemas.microsoft.com/office/powerpoint/2010/main" val="38583219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ACA415C-5D80-46D3-87A2-F2D175DCB60A}" type="datetimeFigureOut">
              <a:rPr lang="en-US" smtClean="0"/>
              <a:t>1/12/2019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382303-570C-4256-A9FA-2C2D1D135AEF}" type="slidenum">
              <a:rPr lang="en-US" smtClean="0"/>
              <a:t>‹#›</a:t>
            </a:fld>
            <a:endParaRPr lang="en-US"/>
          </a:p>
        </p:txBody>
      </p:sp>
    </p:spTree>
    <p:extLst>
      <p:ext uri="{BB962C8B-B14F-4D97-AF65-F5344CB8AC3E}">
        <p14:creationId xmlns:p14="http://schemas.microsoft.com/office/powerpoint/2010/main" val="42692843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ACA415C-5D80-46D3-87A2-F2D175DCB60A}" type="datetimeFigureOut">
              <a:rPr lang="en-US" smtClean="0"/>
              <a:t>1/12/2019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382303-570C-4256-A9FA-2C2D1D135AEF}" type="slidenum">
              <a:rPr lang="en-US" smtClean="0"/>
              <a:t>‹#›</a:t>
            </a:fld>
            <a:endParaRPr lang="en-US"/>
          </a:p>
        </p:txBody>
      </p:sp>
    </p:spTree>
    <p:extLst>
      <p:ext uri="{BB962C8B-B14F-4D97-AF65-F5344CB8AC3E}">
        <p14:creationId xmlns:p14="http://schemas.microsoft.com/office/powerpoint/2010/main" val="20152275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ACA415C-5D80-46D3-87A2-F2D175DCB60A}" type="datetimeFigureOut">
              <a:rPr lang="en-US" smtClean="0"/>
              <a:t>1/12/2019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2382303-570C-4256-A9FA-2C2D1D135AEF}" type="slidenum">
              <a:rPr lang="en-US" smtClean="0"/>
              <a:t>‹#›</a:t>
            </a:fld>
            <a:endParaRPr lang="en-US"/>
          </a:p>
        </p:txBody>
      </p:sp>
    </p:spTree>
    <p:extLst>
      <p:ext uri="{BB962C8B-B14F-4D97-AF65-F5344CB8AC3E}">
        <p14:creationId xmlns:p14="http://schemas.microsoft.com/office/powerpoint/2010/main" val="28598552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ACA415C-5D80-46D3-87A2-F2D175DCB60A}" type="datetimeFigureOut">
              <a:rPr lang="en-US" smtClean="0"/>
              <a:t>1/12/2019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2382303-570C-4256-A9FA-2C2D1D135AEF}" type="slidenum">
              <a:rPr lang="en-US" smtClean="0"/>
              <a:t>‹#›</a:t>
            </a:fld>
            <a:endParaRPr lang="en-US"/>
          </a:p>
        </p:txBody>
      </p:sp>
    </p:spTree>
    <p:extLst>
      <p:ext uri="{BB962C8B-B14F-4D97-AF65-F5344CB8AC3E}">
        <p14:creationId xmlns:p14="http://schemas.microsoft.com/office/powerpoint/2010/main" val="34359566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CA415C-5D80-46D3-87A2-F2D175DCB60A}" type="datetimeFigureOut">
              <a:rPr lang="en-US" smtClean="0"/>
              <a:t>1/12/2019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2382303-570C-4256-A9FA-2C2D1D135AEF}" type="slidenum">
              <a:rPr lang="en-US" smtClean="0"/>
              <a:t>‹#›</a:t>
            </a:fld>
            <a:endParaRPr lang="en-US"/>
          </a:p>
        </p:txBody>
      </p:sp>
    </p:spTree>
    <p:extLst>
      <p:ext uri="{BB962C8B-B14F-4D97-AF65-F5344CB8AC3E}">
        <p14:creationId xmlns:p14="http://schemas.microsoft.com/office/powerpoint/2010/main" val="18121429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ACA415C-5D80-46D3-87A2-F2D175DCB60A}" type="datetimeFigureOut">
              <a:rPr lang="en-US" smtClean="0"/>
              <a:t>1/12/2019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382303-570C-4256-A9FA-2C2D1D135AEF}" type="slidenum">
              <a:rPr lang="en-US" smtClean="0"/>
              <a:t>‹#›</a:t>
            </a:fld>
            <a:endParaRPr lang="en-US"/>
          </a:p>
        </p:txBody>
      </p:sp>
    </p:spTree>
    <p:extLst>
      <p:ext uri="{BB962C8B-B14F-4D97-AF65-F5344CB8AC3E}">
        <p14:creationId xmlns:p14="http://schemas.microsoft.com/office/powerpoint/2010/main" val="22997735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ACA415C-5D80-46D3-87A2-F2D175DCB60A}" type="datetimeFigureOut">
              <a:rPr lang="en-US" smtClean="0"/>
              <a:t>1/12/2019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382303-570C-4256-A9FA-2C2D1D135AEF}" type="slidenum">
              <a:rPr lang="en-US" smtClean="0"/>
              <a:t>‹#›</a:t>
            </a:fld>
            <a:endParaRPr lang="en-US"/>
          </a:p>
        </p:txBody>
      </p:sp>
    </p:spTree>
    <p:extLst>
      <p:ext uri="{BB962C8B-B14F-4D97-AF65-F5344CB8AC3E}">
        <p14:creationId xmlns:p14="http://schemas.microsoft.com/office/powerpoint/2010/main" val="864782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CA415C-5D80-46D3-87A2-F2D175DCB60A}" type="datetimeFigureOut">
              <a:rPr lang="en-US" smtClean="0"/>
              <a:t>1/12/2019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382303-570C-4256-A9FA-2C2D1D135AEF}" type="slidenum">
              <a:rPr lang="en-US" smtClean="0"/>
              <a:t>‹#›</a:t>
            </a:fld>
            <a:endParaRPr lang="en-US"/>
          </a:p>
        </p:txBody>
      </p:sp>
    </p:spTree>
    <p:extLst>
      <p:ext uri="{BB962C8B-B14F-4D97-AF65-F5344CB8AC3E}">
        <p14:creationId xmlns:p14="http://schemas.microsoft.com/office/powerpoint/2010/main" val="23218492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D4D669-4273-49F9-B220-470DFFE8EB03}"/>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2CECA87D-3BDA-48D5-A940-3D94AC3A562E}"/>
              </a:ext>
            </a:extLst>
          </p:cNvPr>
          <p:cNvSpPr>
            <a:spLocks noGrp="1"/>
          </p:cNvSpPr>
          <p:nvPr>
            <p:ph type="subTitle" idx="1"/>
          </p:nvPr>
        </p:nvSpPr>
        <p:spPr/>
        <p:txBody>
          <a:bodyPr/>
          <a:lstStyle/>
          <a:p>
            <a:endParaRPr lang="en-US"/>
          </a:p>
        </p:txBody>
      </p:sp>
      <p:pic>
        <p:nvPicPr>
          <p:cNvPr id="3074" name="Picture 2" descr="Image result for sun shining on snow">
            <a:extLst>
              <a:ext uri="{FF2B5EF4-FFF2-40B4-BE49-F238E27FC236}">
                <a16:creationId xmlns:a16="http://schemas.microsoft.com/office/drawing/2014/main" id="{5288EBCD-43C3-49D3-99A2-15F52923F8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2942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D6989DE6-8701-42FF-8EEA-B353DEBA15E7}"/>
              </a:ext>
            </a:extLst>
          </p:cNvPr>
          <p:cNvSpPr txBox="1"/>
          <p:nvPr/>
        </p:nvSpPr>
        <p:spPr>
          <a:xfrm>
            <a:off x="4960690" y="307013"/>
            <a:ext cx="3840410" cy="1446550"/>
          </a:xfrm>
          <a:prstGeom prst="rect">
            <a:avLst/>
          </a:prstGeom>
          <a:noFill/>
        </p:spPr>
        <p:txBody>
          <a:bodyPr wrap="none" rtlCol="0">
            <a:spAutoFit/>
          </a:bodyPr>
          <a:lstStyle/>
          <a:p>
            <a:pPr algn="ctr"/>
            <a:r>
              <a:rPr lang="en-US" sz="2000" i="1" dirty="0">
                <a:solidFill>
                  <a:schemeClr val="bg1"/>
                </a:solidFill>
              </a:rPr>
              <a:t>Come, let us  bow down in worship,</a:t>
            </a:r>
          </a:p>
          <a:p>
            <a:pPr algn="ctr"/>
            <a:r>
              <a:rPr lang="en-US" sz="2000" i="1" dirty="0">
                <a:solidFill>
                  <a:schemeClr val="bg1"/>
                </a:solidFill>
              </a:rPr>
              <a:t>let us kneel before the Lord</a:t>
            </a:r>
          </a:p>
          <a:p>
            <a:pPr algn="ctr"/>
            <a:r>
              <a:rPr lang="en-US" sz="2000" i="1" dirty="0">
                <a:solidFill>
                  <a:schemeClr val="bg1"/>
                </a:solidFill>
              </a:rPr>
              <a:t>our Maker – </a:t>
            </a:r>
          </a:p>
          <a:p>
            <a:pPr algn="ctr"/>
            <a:endParaRPr lang="en-US" sz="800" i="1" dirty="0">
              <a:solidFill>
                <a:schemeClr val="bg1"/>
              </a:solidFill>
            </a:endParaRPr>
          </a:p>
          <a:p>
            <a:pPr algn="ctr"/>
            <a:r>
              <a:rPr lang="en-US" sz="2000" i="1" dirty="0">
                <a:solidFill>
                  <a:schemeClr val="bg1"/>
                </a:solidFill>
              </a:rPr>
              <a:t>Psalm 95:6</a:t>
            </a:r>
          </a:p>
        </p:txBody>
      </p:sp>
    </p:spTree>
    <p:extLst>
      <p:ext uri="{BB962C8B-B14F-4D97-AF65-F5344CB8AC3E}">
        <p14:creationId xmlns:p14="http://schemas.microsoft.com/office/powerpoint/2010/main" val="2561370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40F1A-877C-4AB2-B356-6CC03E435F7B}"/>
              </a:ext>
            </a:extLst>
          </p:cNvPr>
          <p:cNvSpPr>
            <a:spLocks noGrp="1"/>
          </p:cNvSpPr>
          <p:nvPr>
            <p:ph type="title"/>
          </p:nvPr>
        </p:nvSpPr>
        <p:spPr>
          <a:xfrm>
            <a:off x="628650" y="-178214"/>
            <a:ext cx="7886700" cy="1325563"/>
          </a:xfrm>
        </p:spPr>
        <p:txBody>
          <a:bodyPr>
            <a:normAutofit/>
          </a:bodyPr>
          <a:lstStyle/>
          <a:p>
            <a:pPr algn="ctr"/>
            <a:r>
              <a:rPr lang="en-US" sz="3600" dirty="0"/>
              <a:t>Bottom line:</a:t>
            </a:r>
          </a:p>
        </p:txBody>
      </p:sp>
      <p:sp>
        <p:nvSpPr>
          <p:cNvPr id="3" name="Content Placeholder 2">
            <a:extLst>
              <a:ext uri="{FF2B5EF4-FFF2-40B4-BE49-F238E27FC236}">
                <a16:creationId xmlns:a16="http://schemas.microsoft.com/office/drawing/2014/main" id="{E3205915-2BC8-44EF-8BE1-FF190C081331}"/>
              </a:ext>
            </a:extLst>
          </p:cNvPr>
          <p:cNvSpPr>
            <a:spLocks noGrp="1"/>
          </p:cNvSpPr>
          <p:nvPr>
            <p:ph idx="1"/>
          </p:nvPr>
        </p:nvSpPr>
        <p:spPr>
          <a:xfrm>
            <a:off x="628650" y="1007164"/>
            <a:ext cx="7886700" cy="5459896"/>
          </a:xfrm>
        </p:spPr>
        <p:txBody>
          <a:bodyPr/>
          <a:lstStyle/>
          <a:p>
            <a:pPr marL="0" indent="0">
              <a:buNone/>
            </a:pPr>
            <a:r>
              <a:rPr lang="en-US" dirty="0"/>
              <a:t>Males 8 days old through (at most) 40 years old</a:t>
            </a:r>
          </a:p>
          <a:p>
            <a:pPr marL="0" indent="0">
              <a:buNone/>
            </a:pPr>
            <a:endParaRPr lang="en-US" sz="800" dirty="0"/>
          </a:p>
          <a:p>
            <a:pPr marL="0" indent="0">
              <a:buNone/>
            </a:pPr>
            <a:r>
              <a:rPr lang="en-US" dirty="0"/>
              <a:t>Hundreds of thousands</a:t>
            </a:r>
          </a:p>
          <a:p>
            <a:pPr marL="0" indent="0">
              <a:buNone/>
            </a:pPr>
            <a:endParaRPr lang="en-US" sz="800" dirty="0"/>
          </a:p>
          <a:p>
            <a:pPr marL="0" indent="0">
              <a:buNone/>
            </a:pPr>
            <a:r>
              <a:rPr lang="en-US" dirty="0"/>
              <a:t>Joshua must have had assistants.</a:t>
            </a:r>
          </a:p>
          <a:p>
            <a:pPr marL="0" indent="0">
              <a:buNone/>
            </a:pPr>
            <a:endParaRPr lang="en-US" sz="800" dirty="0"/>
          </a:p>
          <a:p>
            <a:pPr marL="0" indent="0">
              <a:buNone/>
            </a:pPr>
            <a:r>
              <a:rPr lang="en-US" dirty="0"/>
              <a:t>Days for healing needed:</a:t>
            </a:r>
          </a:p>
          <a:p>
            <a:pPr marL="0" indent="0">
              <a:buNone/>
            </a:pPr>
            <a:r>
              <a:rPr lang="en-US" dirty="0"/>
              <a:t>      </a:t>
            </a:r>
            <a:r>
              <a:rPr lang="en-US" sz="2400" dirty="0"/>
              <a:t>Jacob’s sons took advantage of this (Genesis 34).</a:t>
            </a:r>
          </a:p>
          <a:p>
            <a:pPr marL="0" indent="0">
              <a:buNone/>
            </a:pPr>
            <a:endParaRPr lang="en-US" sz="800" dirty="0"/>
          </a:p>
          <a:p>
            <a:pPr marL="0" indent="0">
              <a:buNone/>
            </a:pPr>
            <a:r>
              <a:rPr lang="en-US" dirty="0"/>
              <a:t>Israel vulnerable!</a:t>
            </a:r>
          </a:p>
        </p:txBody>
      </p:sp>
      <p:pic>
        <p:nvPicPr>
          <p:cNvPr id="4" name="Picture 2" descr="Image result for sun shining on snow">
            <a:extLst>
              <a:ext uri="{FF2B5EF4-FFF2-40B4-BE49-F238E27FC236}">
                <a16:creationId xmlns:a16="http://schemas.microsoft.com/office/drawing/2014/main" id="{BE852623-BEC1-4888-A474-78D64384E7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1708" y="5124588"/>
            <a:ext cx="1980987" cy="1479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63862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D8B7E-6702-4FAA-B7C7-20E0F4A96BD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400CAE3-F63A-4FA0-A775-016C6E92195A}"/>
              </a:ext>
            </a:extLst>
          </p:cNvPr>
          <p:cNvSpPr>
            <a:spLocks noGrp="1"/>
          </p:cNvSpPr>
          <p:nvPr>
            <p:ph idx="1"/>
          </p:nvPr>
        </p:nvSpPr>
        <p:spPr/>
        <p:txBody>
          <a:bodyPr/>
          <a:lstStyle/>
          <a:p>
            <a:endParaRPr lang="en-US"/>
          </a:p>
        </p:txBody>
      </p:sp>
      <p:pic>
        <p:nvPicPr>
          <p:cNvPr id="8194" name="Picture 2" descr="Image result for 12 stones at Gilgal">
            <a:extLst>
              <a:ext uri="{FF2B5EF4-FFF2-40B4-BE49-F238E27FC236}">
                <a16:creationId xmlns:a16="http://schemas.microsoft.com/office/drawing/2014/main" id="{E52A417D-9A19-45F7-AFC0-CB968D7A54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02272"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4A467CEF-CAFB-40AB-97EC-E7B982FA720E}"/>
              </a:ext>
            </a:extLst>
          </p:cNvPr>
          <p:cNvSpPr txBox="1"/>
          <p:nvPr/>
        </p:nvSpPr>
        <p:spPr>
          <a:xfrm>
            <a:off x="272817" y="365126"/>
            <a:ext cx="2267224" cy="830997"/>
          </a:xfrm>
          <a:prstGeom prst="rect">
            <a:avLst/>
          </a:prstGeom>
          <a:noFill/>
        </p:spPr>
        <p:txBody>
          <a:bodyPr wrap="none" rtlCol="0">
            <a:spAutoFit/>
          </a:bodyPr>
          <a:lstStyle/>
          <a:p>
            <a:pPr algn="ctr"/>
            <a:r>
              <a:rPr lang="en-US" sz="2400" dirty="0">
                <a:solidFill>
                  <a:schemeClr val="bg1"/>
                </a:solidFill>
              </a:rPr>
              <a:t>A “gilgal” – </a:t>
            </a:r>
          </a:p>
          <a:p>
            <a:pPr algn="ctr"/>
            <a:r>
              <a:rPr lang="en-US" sz="2400" dirty="0">
                <a:solidFill>
                  <a:schemeClr val="bg1"/>
                </a:solidFill>
              </a:rPr>
              <a:t>a </a:t>
            </a:r>
            <a:r>
              <a:rPr lang="en-US" sz="2400" u="sng" dirty="0">
                <a:solidFill>
                  <a:schemeClr val="bg1"/>
                </a:solidFill>
              </a:rPr>
              <a:t>circle</a:t>
            </a:r>
            <a:r>
              <a:rPr lang="en-US" sz="2400" dirty="0">
                <a:solidFill>
                  <a:schemeClr val="bg1"/>
                </a:solidFill>
              </a:rPr>
              <a:t> of stones</a:t>
            </a:r>
          </a:p>
        </p:txBody>
      </p:sp>
      <p:sp>
        <p:nvSpPr>
          <p:cNvPr id="5" name="TextBox 4">
            <a:extLst>
              <a:ext uri="{FF2B5EF4-FFF2-40B4-BE49-F238E27FC236}">
                <a16:creationId xmlns:a16="http://schemas.microsoft.com/office/drawing/2014/main" id="{95B9F29A-404E-4906-BE67-731B4C7C3B04}"/>
              </a:ext>
            </a:extLst>
          </p:cNvPr>
          <p:cNvSpPr txBox="1"/>
          <p:nvPr/>
        </p:nvSpPr>
        <p:spPr>
          <a:xfrm>
            <a:off x="4464045" y="861393"/>
            <a:ext cx="3896259" cy="830997"/>
          </a:xfrm>
          <a:prstGeom prst="rect">
            <a:avLst/>
          </a:prstGeom>
          <a:noFill/>
        </p:spPr>
        <p:txBody>
          <a:bodyPr wrap="none" rtlCol="0">
            <a:spAutoFit/>
          </a:bodyPr>
          <a:lstStyle/>
          <a:p>
            <a:pPr algn="ctr"/>
            <a:r>
              <a:rPr lang="en-US" sz="2400" dirty="0">
                <a:solidFill>
                  <a:schemeClr val="bg1"/>
                </a:solidFill>
              </a:rPr>
              <a:t>Gilgal – the reproach of</a:t>
            </a:r>
          </a:p>
          <a:p>
            <a:pPr algn="ctr"/>
            <a:r>
              <a:rPr lang="en-US" sz="2400" dirty="0">
                <a:solidFill>
                  <a:schemeClr val="bg1"/>
                </a:solidFill>
              </a:rPr>
              <a:t>Egypt has been “rolled” away.</a:t>
            </a:r>
          </a:p>
        </p:txBody>
      </p:sp>
    </p:spTree>
    <p:extLst>
      <p:ext uri="{BB962C8B-B14F-4D97-AF65-F5344CB8AC3E}">
        <p14:creationId xmlns:p14="http://schemas.microsoft.com/office/powerpoint/2010/main" val="29647799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E37125-47F7-4394-B4FB-3DB5F714AFBD}"/>
              </a:ext>
            </a:extLst>
          </p:cNvPr>
          <p:cNvSpPr>
            <a:spLocks noGrp="1"/>
          </p:cNvSpPr>
          <p:nvPr>
            <p:ph type="title"/>
          </p:nvPr>
        </p:nvSpPr>
        <p:spPr>
          <a:xfrm>
            <a:off x="628650" y="-125204"/>
            <a:ext cx="7886700" cy="1325563"/>
          </a:xfrm>
        </p:spPr>
        <p:txBody>
          <a:bodyPr/>
          <a:lstStyle/>
          <a:p>
            <a:pPr algn="ctr"/>
            <a:r>
              <a:rPr lang="en-US" dirty="0">
                <a:solidFill>
                  <a:schemeClr val="bg1"/>
                </a:solidFill>
              </a:rPr>
              <a:t>Exodus 32:11-12</a:t>
            </a:r>
          </a:p>
        </p:txBody>
      </p:sp>
      <p:sp>
        <p:nvSpPr>
          <p:cNvPr id="3" name="Content Placeholder 2">
            <a:extLst>
              <a:ext uri="{FF2B5EF4-FFF2-40B4-BE49-F238E27FC236}">
                <a16:creationId xmlns:a16="http://schemas.microsoft.com/office/drawing/2014/main" id="{5C228B68-8C10-4C58-8192-1BA05B2368D4}"/>
              </a:ext>
            </a:extLst>
          </p:cNvPr>
          <p:cNvSpPr>
            <a:spLocks noGrp="1"/>
          </p:cNvSpPr>
          <p:nvPr>
            <p:ph idx="1"/>
          </p:nvPr>
        </p:nvSpPr>
        <p:spPr>
          <a:xfrm>
            <a:off x="628650" y="1179442"/>
            <a:ext cx="7886700" cy="5077033"/>
          </a:xfrm>
          <a:solidFill>
            <a:schemeClr val="tx2"/>
          </a:solidFill>
        </p:spPr>
        <p:txBody>
          <a:bodyPr/>
          <a:lstStyle/>
          <a:p>
            <a:pPr marL="0" indent="0" algn="ctr">
              <a:buNone/>
            </a:pPr>
            <a:r>
              <a:rPr lang="en-US" sz="3200" dirty="0">
                <a:solidFill>
                  <a:schemeClr val="bg1"/>
                </a:solidFill>
              </a:rPr>
              <a:t>"O Lord, why should your anger burn against your people, whom you brought out of Egypt with great power and a mighty hand?  Why should the Egyptians say, 'It was with evil intent that he brought them out, to kill them in the mountains and to wipe them off the face of the earth?' "</a:t>
            </a:r>
            <a:r>
              <a:rPr lang="en-US" dirty="0">
                <a:solidFill>
                  <a:schemeClr val="bg1"/>
                </a:solidFill>
              </a:rPr>
              <a:t> </a:t>
            </a:r>
          </a:p>
        </p:txBody>
      </p:sp>
      <p:pic>
        <p:nvPicPr>
          <p:cNvPr id="4" name="Picture 2" descr="Image result for sun shining on snow">
            <a:extLst>
              <a:ext uri="{FF2B5EF4-FFF2-40B4-BE49-F238E27FC236}">
                <a16:creationId xmlns:a16="http://schemas.microsoft.com/office/drawing/2014/main" id="{3DA51BBC-5E07-499A-9A8A-EF562A19A6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1708" y="5124588"/>
            <a:ext cx="1980987" cy="1479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38675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E37125-47F7-4394-B4FB-3DB5F714AFBD}"/>
              </a:ext>
            </a:extLst>
          </p:cNvPr>
          <p:cNvSpPr>
            <a:spLocks noGrp="1"/>
          </p:cNvSpPr>
          <p:nvPr>
            <p:ph type="title"/>
          </p:nvPr>
        </p:nvSpPr>
        <p:spPr>
          <a:xfrm>
            <a:off x="628650" y="-125204"/>
            <a:ext cx="7886700" cy="1325563"/>
          </a:xfrm>
        </p:spPr>
        <p:txBody>
          <a:bodyPr/>
          <a:lstStyle/>
          <a:p>
            <a:pPr algn="ctr"/>
            <a:r>
              <a:rPr lang="en-US" dirty="0">
                <a:solidFill>
                  <a:schemeClr val="bg1"/>
                </a:solidFill>
              </a:rPr>
              <a:t>Numbers 14:11, 15-16</a:t>
            </a:r>
          </a:p>
        </p:txBody>
      </p:sp>
      <p:sp>
        <p:nvSpPr>
          <p:cNvPr id="3" name="Content Placeholder 2">
            <a:extLst>
              <a:ext uri="{FF2B5EF4-FFF2-40B4-BE49-F238E27FC236}">
                <a16:creationId xmlns:a16="http://schemas.microsoft.com/office/drawing/2014/main" id="{5C228B68-8C10-4C58-8192-1BA05B2368D4}"/>
              </a:ext>
            </a:extLst>
          </p:cNvPr>
          <p:cNvSpPr>
            <a:spLocks noGrp="1"/>
          </p:cNvSpPr>
          <p:nvPr>
            <p:ph idx="1"/>
          </p:nvPr>
        </p:nvSpPr>
        <p:spPr>
          <a:xfrm>
            <a:off x="628650" y="1179442"/>
            <a:ext cx="7886700" cy="5077033"/>
          </a:xfrm>
          <a:solidFill>
            <a:schemeClr val="tx2"/>
          </a:solidFill>
        </p:spPr>
        <p:txBody>
          <a:bodyPr>
            <a:normAutofit/>
          </a:bodyPr>
          <a:lstStyle/>
          <a:p>
            <a:pPr marL="0" indent="0" algn="ctr">
              <a:buNone/>
            </a:pPr>
            <a:r>
              <a:rPr lang="en-US" sz="3200" dirty="0">
                <a:solidFill>
                  <a:schemeClr val="bg1"/>
                </a:solidFill>
              </a:rPr>
              <a:t>"Then the Egyptians will hear about it!  By your power you brought these people up from among them.... If you put these people to death all at one time, the nations who have heard this report about you will say, 'The Lord was not able to bring these people into the land he promised them on oath; so he slaughtered them in the desert.' " </a:t>
            </a:r>
          </a:p>
        </p:txBody>
      </p:sp>
      <p:pic>
        <p:nvPicPr>
          <p:cNvPr id="4" name="Picture 2" descr="Image result for sun shining on snow">
            <a:extLst>
              <a:ext uri="{FF2B5EF4-FFF2-40B4-BE49-F238E27FC236}">
                <a16:creationId xmlns:a16="http://schemas.microsoft.com/office/drawing/2014/main" id="{3DA51BBC-5E07-499A-9A8A-EF562A19A6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1708" y="5124588"/>
            <a:ext cx="1980987" cy="1479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46782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4AADAB-9DCD-42B4-9B43-C1FD8E15F712}"/>
              </a:ext>
            </a:extLst>
          </p:cNvPr>
          <p:cNvSpPr>
            <a:spLocks noGrp="1"/>
          </p:cNvSpPr>
          <p:nvPr>
            <p:ph type="title"/>
          </p:nvPr>
        </p:nvSpPr>
        <p:spPr/>
        <p:txBody>
          <a:bodyPr/>
          <a:lstStyle/>
          <a:p>
            <a:r>
              <a:rPr lang="en-US" dirty="0"/>
              <a:t> </a:t>
            </a:r>
          </a:p>
        </p:txBody>
      </p:sp>
      <p:sp>
        <p:nvSpPr>
          <p:cNvPr id="3" name="Content Placeholder 2">
            <a:extLst>
              <a:ext uri="{FF2B5EF4-FFF2-40B4-BE49-F238E27FC236}">
                <a16:creationId xmlns:a16="http://schemas.microsoft.com/office/drawing/2014/main" id="{92B7063A-A943-4431-B9CF-186953EA311E}"/>
              </a:ext>
            </a:extLst>
          </p:cNvPr>
          <p:cNvSpPr>
            <a:spLocks noGrp="1"/>
          </p:cNvSpPr>
          <p:nvPr>
            <p:ph idx="1"/>
          </p:nvPr>
        </p:nvSpPr>
        <p:spPr/>
        <p:txBody>
          <a:bodyPr>
            <a:normAutofit/>
          </a:bodyPr>
          <a:lstStyle/>
          <a:p>
            <a:pPr marL="0" indent="0" algn="ctr">
              <a:buNone/>
            </a:pPr>
            <a:r>
              <a:rPr lang="en-US" sz="4000" dirty="0">
                <a:solidFill>
                  <a:schemeClr val="bg1"/>
                </a:solidFill>
              </a:rPr>
              <a:t>God’s Ways</a:t>
            </a:r>
          </a:p>
          <a:p>
            <a:pPr marL="0" indent="0" algn="ctr">
              <a:buNone/>
            </a:pPr>
            <a:r>
              <a:rPr lang="en-US" sz="4000" dirty="0">
                <a:solidFill>
                  <a:schemeClr val="bg1"/>
                </a:solidFill>
              </a:rPr>
              <a:t>and the Battle Before Us</a:t>
            </a:r>
          </a:p>
        </p:txBody>
      </p:sp>
    </p:spTree>
    <p:extLst>
      <p:ext uri="{BB962C8B-B14F-4D97-AF65-F5344CB8AC3E}">
        <p14:creationId xmlns:p14="http://schemas.microsoft.com/office/powerpoint/2010/main" val="21865065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40F1A-877C-4AB2-B356-6CC03E435F7B}"/>
              </a:ext>
            </a:extLst>
          </p:cNvPr>
          <p:cNvSpPr>
            <a:spLocks noGrp="1"/>
          </p:cNvSpPr>
          <p:nvPr>
            <p:ph type="title"/>
          </p:nvPr>
        </p:nvSpPr>
        <p:spPr>
          <a:xfrm>
            <a:off x="628650" y="-178214"/>
            <a:ext cx="7886700" cy="1325563"/>
          </a:xfrm>
        </p:spPr>
        <p:txBody>
          <a:bodyPr>
            <a:normAutofit/>
          </a:bodyPr>
          <a:lstStyle/>
          <a:p>
            <a:pPr algn="ctr"/>
            <a:r>
              <a:rPr lang="en-US" sz="3600" dirty="0"/>
              <a:t>Vs. 10-12</a:t>
            </a:r>
          </a:p>
        </p:txBody>
      </p:sp>
      <p:sp>
        <p:nvSpPr>
          <p:cNvPr id="3" name="Content Placeholder 2">
            <a:extLst>
              <a:ext uri="{FF2B5EF4-FFF2-40B4-BE49-F238E27FC236}">
                <a16:creationId xmlns:a16="http://schemas.microsoft.com/office/drawing/2014/main" id="{E3205915-2BC8-44EF-8BE1-FF190C081331}"/>
              </a:ext>
            </a:extLst>
          </p:cNvPr>
          <p:cNvSpPr>
            <a:spLocks noGrp="1"/>
          </p:cNvSpPr>
          <p:nvPr>
            <p:ph idx="1"/>
          </p:nvPr>
        </p:nvSpPr>
        <p:spPr>
          <a:xfrm>
            <a:off x="628650" y="1007164"/>
            <a:ext cx="7886700" cy="5459896"/>
          </a:xfrm>
        </p:spPr>
        <p:txBody>
          <a:bodyPr/>
          <a:lstStyle/>
          <a:p>
            <a:pPr marL="0" indent="0">
              <a:buNone/>
            </a:pPr>
            <a:r>
              <a:rPr lang="en-US" dirty="0"/>
              <a:t>Celebrated the Passover  </a:t>
            </a:r>
            <a:r>
              <a:rPr lang="en-US" sz="2400" dirty="0"/>
              <a:t>vs. 10</a:t>
            </a:r>
          </a:p>
          <a:p>
            <a:pPr marL="0" indent="0">
              <a:buNone/>
            </a:pPr>
            <a:r>
              <a:rPr lang="en-US" sz="2400" dirty="0"/>
              <a:t>    Last time – soon after Exodus (Numbers 9)</a:t>
            </a:r>
          </a:p>
          <a:p>
            <a:pPr marL="0" indent="0">
              <a:buNone/>
            </a:pPr>
            <a:r>
              <a:rPr lang="en-US" sz="2400" dirty="0"/>
              <a:t>    All males must be circumcised</a:t>
            </a:r>
          </a:p>
          <a:p>
            <a:pPr marL="0" indent="0">
              <a:buNone/>
            </a:pPr>
            <a:r>
              <a:rPr lang="en-US" sz="2400" dirty="0"/>
              <a:t>    Reminder: God’s deliverance out of Egypt</a:t>
            </a:r>
          </a:p>
          <a:p>
            <a:pPr marL="0" indent="0">
              <a:buNone/>
            </a:pPr>
            <a:endParaRPr lang="en-US" sz="800" dirty="0"/>
          </a:p>
          <a:p>
            <a:pPr marL="0" indent="0">
              <a:buNone/>
            </a:pPr>
            <a:r>
              <a:rPr lang="en-US" dirty="0"/>
              <a:t>Eat the produce of the land  </a:t>
            </a:r>
            <a:r>
              <a:rPr lang="en-US" sz="2400" dirty="0"/>
              <a:t>vs. 11</a:t>
            </a:r>
          </a:p>
          <a:p>
            <a:pPr marL="0" indent="0">
              <a:buNone/>
            </a:pPr>
            <a:endParaRPr lang="en-US" sz="800" dirty="0"/>
          </a:p>
          <a:p>
            <a:pPr marL="0" indent="0">
              <a:buNone/>
            </a:pPr>
            <a:r>
              <a:rPr lang="en-US" dirty="0"/>
              <a:t>Manna from heaven ends  </a:t>
            </a:r>
            <a:r>
              <a:rPr lang="en-US" sz="2400" dirty="0"/>
              <a:t>vs. 12</a:t>
            </a:r>
          </a:p>
          <a:p>
            <a:pPr marL="0" indent="0">
              <a:buNone/>
            </a:pPr>
            <a:endParaRPr lang="en-US" sz="2400" dirty="0"/>
          </a:p>
          <a:p>
            <a:pPr marL="0" indent="0">
              <a:buNone/>
            </a:pPr>
            <a:r>
              <a:rPr lang="en-US" sz="2400" dirty="0"/>
              <a:t>                    </a:t>
            </a:r>
            <a:r>
              <a:rPr lang="en-US" sz="3200" dirty="0"/>
              <a:t>They are home!</a:t>
            </a:r>
            <a:endParaRPr lang="en-US" dirty="0"/>
          </a:p>
        </p:txBody>
      </p:sp>
      <p:pic>
        <p:nvPicPr>
          <p:cNvPr id="4" name="Picture 2" descr="Image result for sun shining on snow">
            <a:extLst>
              <a:ext uri="{FF2B5EF4-FFF2-40B4-BE49-F238E27FC236}">
                <a16:creationId xmlns:a16="http://schemas.microsoft.com/office/drawing/2014/main" id="{BE852623-BEC1-4888-A474-78D64384E7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1708" y="5124588"/>
            <a:ext cx="1980987" cy="147955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Rounded Corners 4">
            <a:extLst>
              <a:ext uri="{FF2B5EF4-FFF2-40B4-BE49-F238E27FC236}">
                <a16:creationId xmlns:a16="http://schemas.microsoft.com/office/drawing/2014/main" id="{9FD3995B-A2F5-47C8-AA1B-10E64C7D8080}"/>
              </a:ext>
            </a:extLst>
          </p:cNvPr>
          <p:cNvSpPr/>
          <p:nvPr/>
        </p:nvSpPr>
        <p:spPr>
          <a:xfrm>
            <a:off x="1895061" y="4687272"/>
            <a:ext cx="2968487" cy="9144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362943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3012D7-BB36-4CEA-A892-78675B51011C}"/>
              </a:ext>
            </a:extLst>
          </p:cNvPr>
          <p:cNvSpPr>
            <a:spLocks noGrp="1"/>
          </p:cNvSpPr>
          <p:nvPr>
            <p:ph type="title"/>
          </p:nvPr>
        </p:nvSpPr>
        <p:spPr>
          <a:xfrm>
            <a:off x="628650" y="-138457"/>
            <a:ext cx="7886700" cy="1325563"/>
          </a:xfrm>
        </p:spPr>
        <p:txBody>
          <a:bodyPr/>
          <a:lstStyle/>
          <a:p>
            <a:r>
              <a:rPr lang="en-US" dirty="0"/>
              <a:t>                        </a:t>
            </a:r>
            <a:r>
              <a:rPr lang="en-US" sz="3600" dirty="0"/>
              <a:t>Who exactly is this?</a:t>
            </a:r>
            <a:endParaRPr lang="en-US" dirty="0"/>
          </a:p>
        </p:txBody>
      </p:sp>
      <p:sp>
        <p:nvSpPr>
          <p:cNvPr id="3" name="Content Placeholder 2">
            <a:extLst>
              <a:ext uri="{FF2B5EF4-FFF2-40B4-BE49-F238E27FC236}">
                <a16:creationId xmlns:a16="http://schemas.microsoft.com/office/drawing/2014/main" id="{5520CA8E-4535-49E9-AD1D-74B175B7DD17}"/>
              </a:ext>
            </a:extLst>
          </p:cNvPr>
          <p:cNvSpPr>
            <a:spLocks noGrp="1"/>
          </p:cNvSpPr>
          <p:nvPr>
            <p:ph idx="1"/>
          </p:nvPr>
        </p:nvSpPr>
        <p:spPr>
          <a:xfrm>
            <a:off x="628650" y="1099928"/>
            <a:ext cx="7886700" cy="5380383"/>
          </a:xfrm>
        </p:spPr>
        <p:txBody>
          <a:bodyPr/>
          <a:lstStyle/>
          <a:p>
            <a:r>
              <a:rPr lang="en-US" dirty="0"/>
              <a:t>                       An angel – a messenger from heaven</a:t>
            </a:r>
          </a:p>
          <a:p>
            <a:pPr marL="0" indent="0">
              <a:buNone/>
            </a:pPr>
            <a:endParaRPr lang="en-US" sz="900" dirty="0"/>
          </a:p>
          <a:p>
            <a:r>
              <a:rPr lang="en-US" dirty="0"/>
              <a:t>                       A theophany – YHWH Himself in bodily</a:t>
            </a:r>
          </a:p>
          <a:p>
            <a:r>
              <a:rPr lang="en-US" dirty="0"/>
              <a:t>                                                      form</a:t>
            </a:r>
          </a:p>
          <a:p>
            <a:pPr marL="0" indent="0">
              <a:buNone/>
            </a:pPr>
            <a:endParaRPr lang="en-US" sz="800" dirty="0"/>
          </a:p>
          <a:p>
            <a:pPr marL="0" indent="0">
              <a:buNone/>
            </a:pPr>
            <a:r>
              <a:rPr lang="en-US" dirty="0"/>
              <a:t>                          A Christophany – preincarnate Christ</a:t>
            </a:r>
          </a:p>
          <a:p>
            <a:pPr marL="0" indent="0">
              <a:buNone/>
            </a:pPr>
            <a:r>
              <a:rPr lang="en-US" dirty="0"/>
              <a:t>                                                              in bodily form</a:t>
            </a:r>
          </a:p>
          <a:p>
            <a:pPr marL="0" indent="0">
              <a:buNone/>
            </a:pPr>
            <a:endParaRPr lang="en-US" sz="1100" dirty="0"/>
          </a:p>
          <a:p>
            <a:pPr marL="0" indent="0">
              <a:buNone/>
            </a:pPr>
            <a:r>
              <a:rPr lang="en-US" dirty="0"/>
              <a:t>Many “mysterious” appearances:</a:t>
            </a:r>
          </a:p>
          <a:p>
            <a:pPr marL="0" indent="0">
              <a:buNone/>
            </a:pPr>
            <a:r>
              <a:rPr lang="en-US" dirty="0"/>
              <a:t>       Three visitors </a:t>
            </a:r>
            <a:r>
              <a:rPr lang="en-US" sz="2400" dirty="0"/>
              <a:t> (Genesis 18-19)</a:t>
            </a:r>
          </a:p>
          <a:p>
            <a:pPr marL="0" indent="0">
              <a:buNone/>
            </a:pPr>
            <a:r>
              <a:rPr lang="en-US" sz="2400" dirty="0"/>
              <a:t>         </a:t>
            </a:r>
            <a:r>
              <a:rPr lang="en-US" dirty="0"/>
              <a:t>The man in linen  </a:t>
            </a:r>
            <a:r>
              <a:rPr lang="en-US" sz="2400" dirty="0"/>
              <a:t>(Daniel 10)</a:t>
            </a:r>
            <a:endParaRPr lang="en-US" dirty="0"/>
          </a:p>
        </p:txBody>
      </p:sp>
      <p:pic>
        <p:nvPicPr>
          <p:cNvPr id="1026" name="Picture 2" descr="Image result for joshua meets commander lords army">
            <a:extLst>
              <a:ext uri="{FF2B5EF4-FFF2-40B4-BE49-F238E27FC236}">
                <a16:creationId xmlns:a16="http://schemas.microsoft.com/office/drawing/2014/main" id="{1E042913-FF3E-4DE3-8136-AD9F65AB39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1196" y="194401"/>
            <a:ext cx="2165369" cy="31275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26568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3012D7-BB36-4CEA-A892-78675B51011C}"/>
              </a:ext>
            </a:extLst>
          </p:cNvPr>
          <p:cNvSpPr>
            <a:spLocks noGrp="1"/>
          </p:cNvSpPr>
          <p:nvPr>
            <p:ph type="title"/>
          </p:nvPr>
        </p:nvSpPr>
        <p:spPr>
          <a:xfrm>
            <a:off x="628650" y="-138457"/>
            <a:ext cx="7886700" cy="1325563"/>
          </a:xfrm>
        </p:spPr>
        <p:txBody>
          <a:bodyPr/>
          <a:lstStyle/>
          <a:p>
            <a:r>
              <a:rPr lang="en-US" dirty="0"/>
              <a:t>                        </a:t>
            </a:r>
            <a:r>
              <a:rPr lang="en-US" sz="3600" dirty="0"/>
              <a:t>Who exactly is this?</a:t>
            </a:r>
            <a:endParaRPr lang="en-US" dirty="0"/>
          </a:p>
        </p:txBody>
      </p:sp>
      <p:sp>
        <p:nvSpPr>
          <p:cNvPr id="3" name="Content Placeholder 2">
            <a:extLst>
              <a:ext uri="{FF2B5EF4-FFF2-40B4-BE49-F238E27FC236}">
                <a16:creationId xmlns:a16="http://schemas.microsoft.com/office/drawing/2014/main" id="{5520CA8E-4535-49E9-AD1D-74B175B7DD17}"/>
              </a:ext>
            </a:extLst>
          </p:cNvPr>
          <p:cNvSpPr>
            <a:spLocks noGrp="1"/>
          </p:cNvSpPr>
          <p:nvPr>
            <p:ph idx="1"/>
          </p:nvPr>
        </p:nvSpPr>
        <p:spPr>
          <a:xfrm>
            <a:off x="628650" y="1099928"/>
            <a:ext cx="7886700" cy="5380383"/>
          </a:xfrm>
        </p:spPr>
        <p:txBody>
          <a:bodyPr/>
          <a:lstStyle/>
          <a:p>
            <a:r>
              <a:rPr lang="en-US" dirty="0"/>
              <a:t>                       An angel – a messenger from heaven</a:t>
            </a:r>
          </a:p>
          <a:p>
            <a:pPr marL="0" indent="0">
              <a:buNone/>
            </a:pPr>
            <a:endParaRPr lang="en-US" sz="900" dirty="0"/>
          </a:p>
          <a:p>
            <a:r>
              <a:rPr lang="en-US" dirty="0"/>
              <a:t>                       A theophany – YHWH Himself in bodily</a:t>
            </a:r>
          </a:p>
          <a:p>
            <a:r>
              <a:rPr lang="en-US" dirty="0"/>
              <a:t>                                                      form</a:t>
            </a:r>
          </a:p>
          <a:p>
            <a:pPr marL="0" indent="0">
              <a:buNone/>
            </a:pPr>
            <a:endParaRPr lang="en-US" sz="800" dirty="0"/>
          </a:p>
          <a:p>
            <a:pPr marL="0" indent="0">
              <a:buNone/>
            </a:pPr>
            <a:r>
              <a:rPr lang="en-US" dirty="0"/>
              <a:t>                          A Christophany – preincarnate Christ</a:t>
            </a:r>
          </a:p>
          <a:p>
            <a:pPr marL="0" indent="0">
              <a:buNone/>
            </a:pPr>
            <a:r>
              <a:rPr lang="en-US" dirty="0"/>
              <a:t>                                                              in bodily form</a:t>
            </a:r>
          </a:p>
          <a:p>
            <a:pPr marL="0" indent="0">
              <a:buNone/>
            </a:pPr>
            <a:endParaRPr lang="en-US" sz="1000" dirty="0"/>
          </a:p>
          <a:p>
            <a:pPr marL="0" indent="0">
              <a:buNone/>
            </a:pPr>
            <a:r>
              <a:rPr lang="en-US" dirty="0"/>
              <a:t>   My opinion: A theophany</a:t>
            </a:r>
          </a:p>
          <a:p>
            <a:pPr marL="0" indent="0">
              <a:buNone/>
            </a:pPr>
            <a:r>
              <a:rPr lang="en-US" dirty="0"/>
              <a:t>         </a:t>
            </a:r>
            <a:r>
              <a:rPr lang="en-US" sz="2400" dirty="0"/>
              <a:t>Parallel to Moses at burning bush (Exodus 3)</a:t>
            </a:r>
          </a:p>
          <a:p>
            <a:pPr marL="0" indent="0">
              <a:buNone/>
            </a:pPr>
            <a:r>
              <a:rPr lang="en-US" sz="2400" dirty="0"/>
              <a:t>           The LORD (YHWH) speaks to Joshua (Joshua 6:2)</a:t>
            </a:r>
            <a:endParaRPr lang="en-US" dirty="0"/>
          </a:p>
        </p:txBody>
      </p:sp>
      <p:pic>
        <p:nvPicPr>
          <p:cNvPr id="1026" name="Picture 2" descr="Image result for joshua meets commander lords army">
            <a:extLst>
              <a:ext uri="{FF2B5EF4-FFF2-40B4-BE49-F238E27FC236}">
                <a16:creationId xmlns:a16="http://schemas.microsoft.com/office/drawing/2014/main" id="{1E042913-FF3E-4DE3-8136-AD9F65AB39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1196" y="194401"/>
            <a:ext cx="2165369" cy="31275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78229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3012D7-BB36-4CEA-A892-78675B51011C}"/>
              </a:ext>
            </a:extLst>
          </p:cNvPr>
          <p:cNvSpPr>
            <a:spLocks noGrp="1"/>
          </p:cNvSpPr>
          <p:nvPr>
            <p:ph type="title"/>
          </p:nvPr>
        </p:nvSpPr>
        <p:spPr>
          <a:xfrm>
            <a:off x="628650" y="-138457"/>
            <a:ext cx="7886700" cy="1325563"/>
          </a:xfrm>
        </p:spPr>
        <p:txBody>
          <a:bodyPr/>
          <a:lstStyle/>
          <a:p>
            <a:r>
              <a:rPr lang="en-US" dirty="0"/>
              <a:t>                  </a:t>
            </a:r>
            <a:r>
              <a:rPr lang="en-US" sz="3600" dirty="0"/>
              <a:t>“Whose side are you on?”</a:t>
            </a:r>
            <a:endParaRPr lang="en-US" dirty="0"/>
          </a:p>
        </p:txBody>
      </p:sp>
      <p:sp>
        <p:nvSpPr>
          <p:cNvPr id="3" name="Content Placeholder 2">
            <a:extLst>
              <a:ext uri="{FF2B5EF4-FFF2-40B4-BE49-F238E27FC236}">
                <a16:creationId xmlns:a16="http://schemas.microsoft.com/office/drawing/2014/main" id="{5520CA8E-4535-49E9-AD1D-74B175B7DD17}"/>
              </a:ext>
            </a:extLst>
          </p:cNvPr>
          <p:cNvSpPr>
            <a:spLocks noGrp="1"/>
          </p:cNvSpPr>
          <p:nvPr>
            <p:ph idx="1"/>
          </p:nvPr>
        </p:nvSpPr>
        <p:spPr>
          <a:xfrm>
            <a:off x="628650" y="1099928"/>
            <a:ext cx="7886700" cy="5380383"/>
          </a:xfrm>
        </p:spPr>
        <p:txBody>
          <a:bodyPr/>
          <a:lstStyle/>
          <a:p>
            <a:r>
              <a:rPr lang="en-US" dirty="0"/>
              <a:t>                      </a:t>
            </a:r>
          </a:p>
          <a:p>
            <a:r>
              <a:rPr lang="en-US" dirty="0"/>
              <a:t>                      Maybe: Joshua had asked the wrong</a:t>
            </a:r>
          </a:p>
          <a:p>
            <a:r>
              <a:rPr lang="en-US" dirty="0"/>
              <a:t>                                         question…</a:t>
            </a:r>
          </a:p>
          <a:p>
            <a:pPr marL="0" indent="0">
              <a:buNone/>
            </a:pPr>
            <a:endParaRPr lang="en-US" sz="900" dirty="0"/>
          </a:p>
          <a:p>
            <a:pPr marL="0" indent="0">
              <a:buNone/>
            </a:pPr>
            <a:r>
              <a:rPr lang="en-US" dirty="0"/>
              <a:t>                                  “Whose side am </a:t>
            </a:r>
            <a:r>
              <a:rPr lang="en-US" u="sng" dirty="0"/>
              <a:t>I</a:t>
            </a:r>
            <a:r>
              <a:rPr lang="en-US" dirty="0"/>
              <a:t> on?”</a:t>
            </a:r>
          </a:p>
          <a:p>
            <a:pPr marL="0" indent="0">
              <a:buNone/>
            </a:pPr>
            <a:endParaRPr lang="en-US" dirty="0"/>
          </a:p>
          <a:p>
            <a:pPr marL="0" indent="0">
              <a:buNone/>
            </a:pPr>
            <a:endParaRPr lang="en-US" dirty="0"/>
          </a:p>
          <a:p>
            <a:pPr marL="0" indent="0" algn="ctr">
              <a:buNone/>
            </a:pPr>
            <a:r>
              <a:rPr lang="en-US" dirty="0"/>
              <a:t>Will the battles be </a:t>
            </a:r>
            <a:r>
              <a:rPr lang="en-US" u="sng" dirty="0"/>
              <a:t>your</a:t>
            </a:r>
            <a:r>
              <a:rPr lang="en-US" dirty="0"/>
              <a:t> battles,</a:t>
            </a:r>
          </a:p>
          <a:p>
            <a:pPr marL="0" indent="0" algn="ctr">
              <a:buNone/>
            </a:pPr>
            <a:r>
              <a:rPr lang="en-US" dirty="0"/>
              <a:t>or does the battle belong to the Lord?</a:t>
            </a:r>
          </a:p>
        </p:txBody>
      </p:sp>
      <p:pic>
        <p:nvPicPr>
          <p:cNvPr id="1026" name="Picture 2" descr="Image result for joshua meets commander lords army">
            <a:extLst>
              <a:ext uri="{FF2B5EF4-FFF2-40B4-BE49-F238E27FC236}">
                <a16:creationId xmlns:a16="http://schemas.microsoft.com/office/drawing/2014/main" id="{1E042913-FF3E-4DE3-8136-AD9F65AB39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1196" y="194401"/>
            <a:ext cx="2165369" cy="31275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37699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4AADAB-9DCD-42B4-9B43-C1FD8E15F712}"/>
              </a:ext>
            </a:extLst>
          </p:cNvPr>
          <p:cNvSpPr>
            <a:spLocks noGrp="1"/>
          </p:cNvSpPr>
          <p:nvPr>
            <p:ph type="title"/>
          </p:nvPr>
        </p:nvSpPr>
        <p:spPr/>
        <p:txBody>
          <a:bodyPr/>
          <a:lstStyle/>
          <a:p>
            <a:r>
              <a:rPr lang="en-US" dirty="0"/>
              <a:t> </a:t>
            </a:r>
          </a:p>
        </p:txBody>
      </p:sp>
      <p:sp>
        <p:nvSpPr>
          <p:cNvPr id="3" name="Content Placeholder 2">
            <a:extLst>
              <a:ext uri="{FF2B5EF4-FFF2-40B4-BE49-F238E27FC236}">
                <a16:creationId xmlns:a16="http://schemas.microsoft.com/office/drawing/2014/main" id="{92B7063A-A943-4431-B9CF-186953EA311E}"/>
              </a:ext>
            </a:extLst>
          </p:cNvPr>
          <p:cNvSpPr>
            <a:spLocks noGrp="1"/>
          </p:cNvSpPr>
          <p:nvPr>
            <p:ph idx="1"/>
          </p:nvPr>
        </p:nvSpPr>
        <p:spPr/>
        <p:txBody>
          <a:bodyPr>
            <a:normAutofit/>
          </a:bodyPr>
          <a:lstStyle/>
          <a:p>
            <a:pPr marL="0" indent="0" algn="ctr">
              <a:buNone/>
            </a:pPr>
            <a:r>
              <a:rPr lang="en-US" sz="4000" dirty="0">
                <a:solidFill>
                  <a:schemeClr val="bg1"/>
                </a:solidFill>
              </a:rPr>
              <a:t>God’s Ways</a:t>
            </a:r>
          </a:p>
          <a:p>
            <a:pPr marL="0" indent="0" algn="ctr">
              <a:buNone/>
            </a:pPr>
            <a:r>
              <a:rPr lang="en-US" sz="4000" dirty="0">
                <a:solidFill>
                  <a:schemeClr val="bg1"/>
                </a:solidFill>
              </a:rPr>
              <a:t>and the Battle Before Us</a:t>
            </a:r>
          </a:p>
        </p:txBody>
      </p:sp>
    </p:spTree>
    <p:extLst>
      <p:ext uri="{BB962C8B-B14F-4D97-AF65-F5344CB8AC3E}">
        <p14:creationId xmlns:p14="http://schemas.microsoft.com/office/powerpoint/2010/main" val="15605572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90AA03-FDD2-458F-A629-C5C84AD6225A}"/>
              </a:ext>
            </a:extLst>
          </p:cNvPr>
          <p:cNvSpPr>
            <a:spLocks noGrp="1"/>
          </p:cNvSpPr>
          <p:nvPr>
            <p:ph type="title"/>
          </p:nvPr>
        </p:nvSpPr>
        <p:spPr/>
        <p:txBody>
          <a:bodyPr/>
          <a:lstStyle/>
          <a:p>
            <a:r>
              <a:rPr lang="en-US" dirty="0"/>
              <a:t> </a:t>
            </a:r>
          </a:p>
        </p:txBody>
      </p:sp>
      <p:sp>
        <p:nvSpPr>
          <p:cNvPr id="3" name="Content Placeholder 2">
            <a:extLst>
              <a:ext uri="{FF2B5EF4-FFF2-40B4-BE49-F238E27FC236}">
                <a16:creationId xmlns:a16="http://schemas.microsoft.com/office/drawing/2014/main" id="{8CA8D00F-C675-4275-AFB6-B6155064CAF4}"/>
              </a:ext>
            </a:extLst>
          </p:cNvPr>
          <p:cNvSpPr>
            <a:spLocks noGrp="1"/>
          </p:cNvSpPr>
          <p:nvPr>
            <p:ph idx="1"/>
          </p:nvPr>
        </p:nvSpPr>
        <p:spPr/>
        <p:txBody>
          <a:bodyPr/>
          <a:lstStyle/>
          <a:p>
            <a:pPr marL="0" indent="0">
              <a:buNone/>
            </a:pPr>
            <a:r>
              <a:rPr lang="en-US" dirty="0"/>
              <a:t> </a:t>
            </a:r>
          </a:p>
        </p:txBody>
      </p:sp>
      <p:pic>
        <p:nvPicPr>
          <p:cNvPr id="4098" name="Picture 2" descr="Image result for god's work done in god's way will never lack god's supply">
            <a:extLst>
              <a:ext uri="{FF2B5EF4-FFF2-40B4-BE49-F238E27FC236}">
                <a16:creationId xmlns:a16="http://schemas.microsoft.com/office/drawing/2014/main" id="{3D060116-0C42-4D79-A531-F131548A27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0905" y="0"/>
            <a:ext cx="7301948" cy="73019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70197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40F1A-877C-4AB2-B356-6CC03E435F7B}"/>
              </a:ext>
            </a:extLst>
          </p:cNvPr>
          <p:cNvSpPr>
            <a:spLocks noGrp="1"/>
          </p:cNvSpPr>
          <p:nvPr>
            <p:ph type="title"/>
          </p:nvPr>
        </p:nvSpPr>
        <p:spPr>
          <a:xfrm>
            <a:off x="628650" y="-178214"/>
            <a:ext cx="7886700" cy="1325563"/>
          </a:xfrm>
        </p:spPr>
        <p:txBody>
          <a:bodyPr>
            <a:normAutofit/>
          </a:bodyPr>
          <a:lstStyle/>
          <a:p>
            <a:pPr algn="ctr"/>
            <a:r>
              <a:rPr lang="en-US" sz="3600" dirty="0"/>
              <a:t>Spiritual priorities</a:t>
            </a:r>
          </a:p>
        </p:txBody>
      </p:sp>
      <p:sp>
        <p:nvSpPr>
          <p:cNvPr id="3" name="Content Placeholder 2">
            <a:extLst>
              <a:ext uri="{FF2B5EF4-FFF2-40B4-BE49-F238E27FC236}">
                <a16:creationId xmlns:a16="http://schemas.microsoft.com/office/drawing/2014/main" id="{E3205915-2BC8-44EF-8BE1-FF190C081331}"/>
              </a:ext>
            </a:extLst>
          </p:cNvPr>
          <p:cNvSpPr>
            <a:spLocks noGrp="1"/>
          </p:cNvSpPr>
          <p:nvPr>
            <p:ph idx="1"/>
          </p:nvPr>
        </p:nvSpPr>
        <p:spPr>
          <a:xfrm>
            <a:off x="628650" y="1033668"/>
            <a:ext cx="7886700" cy="5459896"/>
          </a:xfrm>
        </p:spPr>
        <p:txBody>
          <a:bodyPr>
            <a:normAutofit/>
          </a:bodyPr>
          <a:lstStyle/>
          <a:p>
            <a:pPr marL="0" indent="0">
              <a:buNone/>
            </a:pPr>
            <a:r>
              <a:rPr lang="en-US" dirty="0"/>
              <a:t>Rightly related to God through Christ</a:t>
            </a:r>
          </a:p>
          <a:p>
            <a:pPr marL="0" indent="0">
              <a:buNone/>
            </a:pPr>
            <a:endParaRPr lang="en-US" sz="800" dirty="0"/>
          </a:p>
          <a:p>
            <a:pPr marL="0" indent="0">
              <a:buNone/>
            </a:pPr>
            <a:r>
              <a:rPr lang="en-US" dirty="0"/>
              <a:t>Draw close to God  </a:t>
            </a:r>
            <a:r>
              <a:rPr lang="en-US" sz="2400" dirty="0"/>
              <a:t>“Enoch walked with God…”  (Gen 5:24)</a:t>
            </a:r>
          </a:p>
          <a:p>
            <a:pPr marL="0" indent="0">
              <a:buNone/>
            </a:pPr>
            <a:endParaRPr lang="en-US" sz="800" dirty="0"/>
          </a:p>
          <a:p>
            <a:pPr marL="0" indent="0">
              <a:buNone/>
            </a:pPr>
            <a:r>
              <a:rPr lang="en-US" dirty="0"/>
              <a:t>      Daily being in God’s Word</a:t>
            </a:r>
          </a:p>
          <a:p>
            <a:pPr marL="0" indent="0">
              <a:buNone/>
            </a:pPr>
            <a:endParaRPr lang="en-US" sz="800" dirty="0"/>
          </a:p>
          <a:p>
            <a:pPr marL="0" indent="0">
              <a:buNone/>
            </a:pPr>
            <a:r>
              <a:rPr lang="en-US" dirty="0"/>
              <a:t>      Active obedience</a:t>
            </a:r>
          </a:p>
          <a:p>
            <a:pPr marL="0" indent="0">
              <a:buNone/>
            </a:pPr>
            <a:endParaRPr lang="en-US" sz="800" dirty="0"/>
          </a:p>
          <a:p>
            <a:pPr marL="0" indent="0">
              <a:buNone/>
            </a:pPr>
            <a:r>
              <a:rPr lang="en-US" dirty="0"/>
              <a:t>            Love: touchstone of our character</a:t>
            </a:r>
          </a:p>
          <a:p>
            <a:pPr marL="0" indent="0">
              <a:buNone/>
            </a:pPr>
            <a:endParaRPr lang="en-US" sz="800" dirty="0"/>
          </a:p>
          <a:p>
            <a:pPr marL="0" indent="0">
              <a:buNone/>
            </a:pPr>
            <a:r>
              <a:rPr lang="en-US" dirty="0"/>
              <a:t>            Available to share about Christ</a:t>
            </a:r>
          </a:p>
          <a:p>
            <a:pPr marL="0" indent="0">
              <a:buNone/>
            </a:pPr>
            <a:r>
              <a:rPr lang="en-US" dirty="0"/>
              <a:t>           </a:t>
            </a:r>
          </a:p>
          <a:p>
            <a:pPr marL="0" indent="0">
              <a:buNone/>
            </a:pPr>
            <a:r>
              <a:rPr lang="en-US" dirty="0"/>
              <a:t>          </a:t>
            </a:r>
          </a:p>
        </p:txBody>
      </p:sp>
      <p:pic>
        <p:nvPicPr>
          <p:cNvPr id="4" name="Picture 2" descr="Image result for sun shining on snow">
            <a:extLst>
              <a:ext uri="{FF2B5EF4-FFF2-40B4-BE49-F238E27FC236}">
                <a16:creationId xmlns:a16="http://schemas.microsoft.com/office/drawing/2014/main" id="{BE852623-BEC1-4888-A474-78D64384E7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1708" y="5124588"/>
            <a:ext cx="1980987" cy="1479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4471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E37125-47F7-4394-B4FB-3DB5F714AFBD}"/>
              </a:ext>
            </a:extLst>
          </p:cNvPr>
          <p:cNvSpPr>
            <a:spLocks noGrp="1"/>
          </p:cNvSpPr>
          <p:nvPr>
            <p:ph type="title"/>
          </p:nvPr>
        </p:nvSpPr>
        <p:spPr>
          <a:xfrm>
            <a:off x="628650" y="-125204"/>
            <a:ext cx="7886700" cy="1325563"/>
          </a:xfrm>
        </p:spPr>
        <p:txBody>
          <a:bodyPr/>
          <a:lstStyle/>
          <a:p>
            <a:pPr algn="ctr"/>
            <a:r>
              <a:rPr lang="en-US" dirty="0">
                <a:solidFill>
                  <a:schemeClr val="bg1"/>
                </a:solidFill>
              </a:rPr>
              <a:t>Ephesians 6:12</a:t>
            </a:r>
          </a:p>
        </p:txBody>
      </p:sp>
      <p:sp>
        <p:nvSpPr>
          <p:cNvPr id="3" name="Content Placeholder 2">
            <a:extLst>
              <a:ext uri="{FF2B5EF4-FFF2-40B4-BE49-F238E27FC236}">
                <a16:creationId xmlns:a16="http://schemas.microsoft.com/office/drawing/2014/main" id="{5C228B68-8C10-4C58-8192-1BA05B2368D4}"/>
              </a:ext>
            </a:extLst>
          </p:cNvPr>
          <p:cNvSpPr>
            <a:spLocks noGrp="1"/>
          </p:cNvSpPr>
          <p:nvPr>
            <p:ph idx="1"/>
          </p:nvPr>
        </p:nvSpPr>
        <p:spPr>
          <a:xfrm>
            <a:off x="628650" y="1179442"/>
            <a:ext cx="7886700" cy="5077033"/>
          </a:xfrm>
          <a:solidFill>
            <a:schemeClr val="tx2"/>
          </a:solidFill>
        </p:spPr>
        <p:txBody>
          <a:bodyPr>
            <a:normAutofit/>
          </a:bodyPr>
          <a:lstStyle/>
          <a:p>
            <a:pPr marL="0" indent="0" algn="ctr">
              <a:buNone/>
            </a:pPr>
            <a:r>
              <a:rPr lang="en-US" sz="3200" u="sng" dirty="0">
                <a:solidFill>
                  <a:schemeClr val="bg1"/>
                </a:solidFill>
              </a:rPr>
              <a:t>Our</a:t>
            </a:r>
            <a:r>
              <a:rPr lang="en-US" sz="3200" dirty="0">
                <a:solidFill>
                  <a:schemeClr val="bg1"/>
                </a:solidFill>
              </a:rPr>
              <a:t> struggle is not against flesh and blood, but against the rulers, against the authorities, against the powers of this dark world, and against the spiritual forces of evil in the heavenly realms. </a:t>
            </a:r>
          </a:p>
        </p:txBody>
      </p:sp>
      <p:pic>
        <p:nvPicPr>
          <p:cNvPr id="4" name="Picture 2" descr="Image result for sun shining on snow">
            <a:extLst>
              <a:ext uri="{FF2B5EF4-FFF2-40B4-BE49-F238E27FC236}">
                <a16:creationId xmlns:a16="http://schemas.microsoft.com/office/drawing/2014/main" id="{3DA51BBC-5E07-499A-9A8A-EF562A19A6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1708" y="5124588"/>
            <a:ext cx="1980987" cy="1479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82190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B85AED-37E7-4B9C-810B-AEB265F9C74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FC011D2-9785-405F-8351-E35D9D406C31}"/>
              </a:ext>
            </a:extLst>
          </p:cNvPr>
          <p:cNvSpPr>
            <a:spLocks noGrp="1"/>
          </p:cNvSpPr>
          <p:nvPr>
            <p:ph idx="1"/>
          </p:nvPr>
        </p:nvSpPr>
        <p:spPr/>
        <p:txBody>
          <a:bodyPr/>
          <a:lstStyle/>
          <a:p>
            <a:endParaRPr lang="en-US"/>
          </a:p>
        </p:txBody>
      </p:sp>
      <p:pic>
        <p:nvPicPr>
          <p:cNvPr id="2050" name="Picture 2" descr="Image result for cross of Christ">
            <a:extLst>
              <a:ext uri="{FF2B5EF4-FFF2-40B4-BE49-F238E27FC236}">
                <a16:creationId xmlns:a16="http://schemas.microsoft.com/office/drawing/2014/main" id="{4612A41C-415D-49AC-AF27-ABE9FE037E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6F06CCB3-5722-4E73-894F-3779347C25B8}"/>
              </a:ext>
            </a:extLst>
          </p:cNvPr>
          <p:cNvSpPr txBox="1"/>
          <p:nvPr/>
        </p:nvSpPr>
        <p:spPr>
          <a:xfrm>
            <a:off x="244337" y="172279"/>
            <a:ext cx="4492640" cy="5663089"/>
          </a:xfrm>
          <a:prstGeom prst="rect">
            <a:avLst/>
          </a:prstGeom>
          <a:noFill/>
        </p:spPr>
        <p:txBody>
          <a:bodyPr wrap="none" rtlCol="0">
            <a:spAutoFit/>
          </a:bodyPr>
          <a:lstStyle/>
          <a:p>
            <a:pPr algn="ctr"/>
            <a:r>
              <a:rPr lang="en-US" sz="2400" dirty="0">
                <a:solidFill>
                  <a:schemeClr val="bg1"/>
                </a:solidFill>
              </a:rPr>
              <a:t>When you were dead in your sins</a:t>
            </a:r>
          </a:p>
          <a:p>
            <a:pPr algn="ctr"/>
            <a:r>
              <a:rPr lang="en-US" sz="2400" dirty="0">
                <a:solidFill>
                  <a:schemeClr val="bg1"/>
                </a:solidFill>
              </a:rPr>
              <a:t>and in the uncircumcision of your</a:t>
            </a:r>
          </a:p>
          <a:p>
            <a:pPr algn="ctr"/>
            <a:r>
              <a:rPr lang="en-US" sz="2400" dirty="0">
                <a:solidFill>
                  <a:schemeClr val="bg1"/>
                </a:solidFill>
              </a:rPr>
              <a:t>sinful nature, God made you alive</a:t>
            </a:r>
          </a:p>
          <a:p>
            <a:pPr algn="ctr"/>
            <a:r>
              <a:rPr lang="en-US" sz="2400" dirty="0">
                <a:solidFill>
                  <a:schemeClr val="bg1"/>
                </a:solidFill>
              </a:rPr>
              <a:t>with Christ.</a:t>
            </a:r>
          </a:p>
          <a:p>
            <a:pPr algn="ctr"/>
            <a:endParaRPr lang="en-US" sz="1000" dirty="0">
              <a:solidFill>
                <a:schemeClr val="bg1"/>
              </a:solidFill>
            </a:endParaRPr>
          </a:p>
          <a:p>
            <a:pPr algn="ctr"/>
            <a:r>
              <a:rPr lang="en-US" sz="2400" dirty="0">
                <a:solidFill>
                  <a:schemeClr val="bg1"/>
                </a:solidFill>
              </a:rPr>
              <a:t>He forgave us all our sins, having</a:t>
            </a:r>
          </a:p>
          <a:p>
            <a:pPr algn="ctr"/>
            <a:r>
              <a:rPr lang="en-US" sz="2400" dirty="0">
                <a:solidFill>
                  <a:schemeClr val="bg1"/>
                </a:solidFill>
              </a:rPr>
              <a:t>canceled the written code, with</a:t>
            </a:r>
          </a:p>
          <a:p>
            <a:pPr algn="ctr"/>
            <a:r>
              <a:rPr lang="en-US" sz="2400" dirty="0">
                <a:solidFill>
                  <a:schemeClr val="bg1"/>
                </a:solidFill>
              </a:rPr>
              <a:t>its regulations, that was against us</a:t>
            </a:r>
          </a:p>
          <a:p>
            <a:pPr algn="ctr"/>
            <a:r>
              <a:rPr lang="en-US" sz="2400" dirty="0">
                <a:solidFill>
                  <a:schemeClr val="bg1"/>
                </a:solidFill>
              </a:rPr>
              <a:t>and that stood opposed to us: he  </a:t>
            </a:r>
          </a:p>
          <a:p>
            <a:pPr algn="ctr"/>
            <a:r>
              <a:rPr lang="en-US" sz="2400" dirty="0">
                <a:solidFill>
                  <a:schemeClr val="bg1"/>
                </a:solidFill>
              </a:rPr>
              <a:t>took it away, nailing it to the cross.</a:t>
            </a:r>
          </a:p>
          <a:p>
            <a:pPr algn="ctr"/>
            <a:endParaRPr lang="en-US" sz="1000" dirty="0">
              <a:solidFill>
                <a:schemeClr val="bg1"/>
              </a:solidFill>
            </a:endParaRPr>
          </a:p>
          <a:p>
            <a:pPr algn="ctr"/>
            <a:r>
              <a:rPr lang="en-US" sz="2400" dirty="0">
                <a:solidFill>
                  <a:schemeClr val="bg1"/>
                </a:solidFill>
              </a:rPr>
              <a:t>And having </a:t>
            </a:r>
            <a:r>
              <a:rPr lang="en-US" sz="2400" u="sng" dirty="0">
                <a:solidFill>
                  <a:schemeClr val="bg1"/>
                </a:solidFill>
              </a:rPr>
              <a:t>disarmed</a:t>
            </a:r>
            <a:r>
              <a:rPr lang="en-US" sz="2400" dirty="0">
                <a:solidFill>
                  <a:schemeClr val="bg1"/>
                </a:solidFill>
              </a:rPr>
              <a:t> the powers</a:t>
            </a:r>
          </a:p>
          <a:p>
            <a:pPr algn="ctr"/>
            <a:r>
              <a:rPr lang="en-US" sz="2400" dirty="0">
                <a:solidFill>
                  <a:schemeClr val="bg1"/>
                </a:solidFill>
              </a:rPr>
              <a:t>and authorities, he made a public</a:t>
            </a:r>
          </a:p>
          <a:p>
            <a:pPr algn="ctr"/>
            <a:r>
              <a:rPr lang="en-US" sz="2400" dirty="0">
                <a:solidFill>
                  <a:schemeClr val="bg1"/>
                </a:solidFill>
              </a:rPr>
              <a:t>spectacle of them, </a:t>
            </a:r>
            <a:r>
              <a:rPr lang="en-US" sz="2400" u="sng" dirty="0">
                <a:solidFill>
                  <a:schemeClr val="bg1"/>
                </a:solidFill>
              </a:rPr>
              <a:t>triumphing</a:t>
            </a:r>
          </a:p>
          <a:p>
            <a:pPr algn="ctr"/>
            <a:r>
              <a:rPr lang="en-US" sz="2400" dirty="0">
                <a:solidFill>
                  <a:schemeClr val="bg1"/>
                </a:solidFill>
              </a:rPr>
              <a:t>over them by the cross.</a:t>
            </a:r>
          </a:p>
          <a:p>
            <a:pPr algn="ctr"/>
            <a:endParaRPr lang="en-US" sz="1000" dirty="0">
              <a:solidFill>
                <a:schemeClr val="bg1"/>
              </a:solidFill>
            </a:endParaRPr>
          </a:p>
          <a:p>
            <a:pPr algn="ctr"/>
            <a:r>
              <a:rPr lang="en-US" sz="2000" dirty="0">
                <a:solidFill>
                  <a:schemeClr val="bg1"/>
                </a:solidFill>
              </a:rPr>
              <a:t>Colossians 2:13-15</a:t>
            </a:r>
          </a:p>
        </p:txBody>
      </p:sp>
    </p:spTree>
    <p:extLst>
      <p:ext uri="{BB962C8B-B14F-4D97-AF65-F5344CB8AC3E}">
        <p14:creationId xmlns:p14="http://schemas.microsoft.com/office/powerpoint/2010/main" val="31148136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D4D669-4273-49F9-B220-470DFFE8EB03}"/>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2CECA87D-3BDA-48D5-A940-3D94AC3A562E}"/>
              </a:ext>
            </a:extLst>
          </p:cNvPr>
          <p:cNvSpPr>
            <a:spLocks noGrp="1"/>
          </p:cNvSpPr>
          <p:nvPr>
            <p:ph type="subTitle" idx="1"/>
          </p:nvPr>
        </p:nvSpPr>
        <p:spPr/>
        <p:txBody>
          <a:bodyPr/>
          <a:lstStyle/>
          <a:p>
            <a:endParaRPr lang="en-US"/>
          </a:p>
        </p:txBody>
      </p:sp>
      <p:pic>
        <p:nvPicPr>
          <p:cNvPr id="3074" name="Picture 2" descr="Image result for sun shining on snow">
            <a:extLst>
              <a:ext uri="{FF2B5EF4-FFF2-40B4-BE49-F238E27FC236}">
                <a16:creationId xmlns:a16="http://schemas.microsoft.com/office/drawing/2014/main" id="{5288EBCD-43C3-49D3-99A2-15F52923F8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2942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D6989DE6-8701-42FF-8EEA-B353DEBA15E7}"/>
              </a:ext>
            </a:extLst>
          </p:cNvPr>
          <p:cNvSpPr txBox="1"/>
          <p:nvPr/>
        </p:nvSpPr>
        <p:spPr>
          <a:xfrm>
            <a:off x="4960690" y="307013"/>
            <a:ext cx="3840410" cy="1446550"/>
          </a:xfrm>
          <a:prstGeom prst="rect">
            <a:avLst/>
          </a:prstGeom>
          <a:noFill/>
        </p:spPr>
        <p:txBody>
          <a:bodyPr wrap="none" rtlCol="0">
            <a:spAutoFit/>
          </a:bodyPr>
          <a:lstStyle/>
          <a:p>
            <a:pPr algn="ctr"/>
            <a:r>
              <a:rPr lang="en-US" sz="2000" i="1" dirty="0">
                <a:solidFill>
                  <a:schemeClr val="bg1"/>
                </a:solidFill>
              </a:rPr>
              <a:t>Come, let us  bow down in worship,</a:t>
            </a:r>
          </a:p>
          <a:p>
            <a:pPr algn="ctr"/>
            <a:r>
              <a:rPr lang="en-US" sz="2000" i="1" dirty="0">
                <a:solidFill>
                  <a:schemeClr val="bg1"/>
                </a:solidFill>
              </a:rPr>
              <a:t>let us kneel before the Lord</a:t>
            </a:r>
          </a:p>
          <a:p>
            <a:pPr algn="ctr"/>
            <a:r>
              <a:rPr lang="en-US" sz="2000" i="1" dirty="0">
                <a:solidFill>
                  <a:schemeClr val="bg1"/>
                </a:solidFill>
              </a:rPr>
              <a:t>our Maker – </a:t>
            </a:r>
          </a:p>
          <a:p>
            <a:pPr algn="ctr"/>
            <a:endParaRPr lang="en-US" sz="800" i="1" dirty="0">
              <a:solidFill>
                <a:schemeClr val="bg1"/>
              </a:solidFill>
            </a:endParaRPr>
          </a:p>
          <a:p>
            <a:pPr algn="ctr"/>
            <a:r>
              <a:rPr lang="en-US" sz="2000" i="1" dirty="0">
                <a:solidFill>
                  <a:schemeClr val="bg1"/>
                </a:solidFill>
              </a:rPr>
              <a:t>Psalm 95:6</a:t>
            </a:r>
          </a:p>
        </p:txBody>
      </p:sp>
    </p:spTree>
    <p:extLst>
      <p:ext uri="{BB962C8B-B14F-4D97-AF65-F5344CB8AC3E}">
        <p14:creationId xmlns:p14="http://schemas.microsoft.com/office/powerpoint/2010/main" val="27225961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90AA03-FDD2-458F-A629-C5C84AD6225A}"/>
              </a:ext>
            </a:extLst>
          </p:cNvPr>
          <p:cNvSpPr>
            <a:spLocks noGrp="1"/>
          </p:cNvSpPr>
          <p:nvPr>
            <p:ph type="title"/>
          </p:nvPr>
        </p:nvSpPr>
        <p:spPr/>
        <p:txBody>
          <a:bodyPr/>
          <a:lstStyle/>
          <a:p>
            <a:r>
              <a:rPr lang="en-US" dirty="0"/>
              <a:t> </a:t>
            </a:r>
          </a:p>
        </p:txBody>
      </p:sp>
      <p:sp>
        <p:nvSpPr>
          <p:cNvPr id="3" name="Content Placeholder 2">
            <a:extLst>
              <a:ext uri="{FF2B5EF4-FFF2-40B4-BE49-F238E27FC236}">
                <a16:creationId xmlns:a16="http://schemas.microsoft.com/office/drawing/2014/main" id="{8CA8D00F-C675-4275-AFB6-B6155064CAF4}"/>
              </a:ext>
            </a:extLst>
          </p:cNvPr>
          <p:cNvSpPr>
            <a:spLocks noGrp="1"/>
          </p:cNvSpPr>
          <p:nvPr>
            <p:ph idx="1"/>
          </p:nvPr>
        </p:nvSpPr>
        <p:spPr/>
        <p:txBody>
          <a:bodyPr/>
          <a:lstStyle/>
          <a:p>
            <a:pPr marL="0" indent="0">
              <a:buNone/>
            </a:pPr>
            <a:r>
              <a:rPr lang="en-US" dirty="0"/>
              <a:t> </a:t>
            </a:r>
          </a:p>
        </p:txBody>
      </p:sp>
      <p:sp>
        <p:nvSpPr>
          <p:cNvPr id="5" name="TextBox 4">
            <a:extLst>
              <a:ext uri="{FF2B5EF4-FFF2-40B4-BE49-F238E27FC236}">
                <a16:creationId xmlns:a16="http://schemas.microsoft.com/office/drawing/2014/main" id="{393A772C-555E-4C58-AAE9-350F0876126E}"/>
              </a:ext>
            </a:extLst>
          </p:cNvPr>
          <p:cNvSpPr txBox="1"/>
          <p:nvPr/>
        </p:nvSpPr>
        <p:spPr>
          <a:xfrm>
            <a:off x="1868920" y="834884"/>
            <a:ext cx="5336589" cy="3724096"/>
          </a:xfrm>
          <a:prstGeom prst="rect">
            <a:avLst/>
          </a:prstGeom>
          <a:noFill/>
        </p:spPr>
        <p:txBody>
          <a:bodyPr wrap="none" rtlCol="0">
            <a:spAutoFit/>
          </a:bodyPr>
          <a:lstStyle/>
          <a:p>
            <a:pPr algn="ctr"/>
            <a:r>
              <a:rPr lang="en-US" sz="3200" dirty="0">
                <a:solidFill>
                  <a:schemeClr val="bg1"/>
                </a:solidFill>
              </a:rPr>
              <a:t>Today’s underlying philosophy:</a:t>
            </a:r>
          </a:p>
          <a:p>
            <a:pPr algn="ctr"/>
            <a:endParaRPr lang="en-US" sz="1000" dirty="0">
              <a:solidFill>
                <a:schemeClr val="bg1"/>
              </a:solidFill>
            </a:endParaRPr>
          </a:p>
          <a:p>
            <a:pPr algn="ctr"/>
            <a:r>
              <a:rPr lang="en-US" sz="4400" dirty="0">
                <a:solidFill>
                  <a:schemeClr val="bg1"/>
                </a:solidFill>
              </a:rPr>
              <a:t>Pragmatism</a:t>
            </a:r>
          </a:p>
          <a:p>
            <a:pPr algn="ctr"/>
            <a:endParaRPr lang="en-US" sz="3600" dirty="0">
              <a:solidFill>
                <a:schemeClr val="bg1"/>
              </a:solidFill>
            </a:endParaRPr>
          </a:p>
          <a:p>
            <a:pPr algn="ctr"/>
            <a:r>
              <a:rPr lang="en-US" sz="3200" dirty="0">
                <a:solidFill>
                  <a:schemeClr val="bg1"/>
                </a:solidFill>
              </a:rPr>
              <a:t>“Whatever works”</a:t>
            </a:r>
          </a:p>
          <a:p>
            <a:pPr algn="ctr"/>
            <a:endParaRPr lang="en-US" sz="3200" dirty="0">
              <a:solidFill>
                <a:schemeClr val="bg1"/>
              </a:solidFill>
            </a:endParaRPr>
          </a:p>
          <a:p>
            <a:pPr algn="ctr"/>
            <a:r>
              <a:rPr lang="en-US" sz="3200" dirty="0">
                <a:solidFill>
                  <a:schemeClr val="bg1"/>
                </a:solidFill>
              </a:rPr>
              <a:t>The end justifies the means.</a:t>
            </a:r>
          </a:p>
          <a:p>
            <a:endParaRPr lang="en-US" dirty="0">
              <a:solidFill>
                <a:schemeClr val="bg1"/>
              </a:solidFill>
            </a:endParaRPr>
          </a:p>
        </p:txBody>
      </p:sp>
    </p:spTree>
    <p:extLst>
      <p:ext uri="{BB962C8B-B14F-4D97-AF65-F5344CB8AC3E}">
        <p14:creationId xmlns:p14="http://schemas.microsoft.com/office/powerpoint/2010/main" val="12783572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D4D669-4273-49F9-B220-470DFFE8EB03}"/>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2CECA87D-3BDA-48D5-A940-3D94AC3A562E}"/>
              </a:ext>
            </a:extLst>
          </p:cNvPr>
          <p:cNvSpPr>
            <a:spLocks noGrp="1"/>
          </p:cNvSpPr>
          <p:nvPr>
            <p:ph type="subTitle" idx="1"/>
          </p:nvPr>
        </p:nvSpPr>
        <p:spPr/>
        <p:txBody>
          <a:bodyPr/>
          <a:lstStyle/>
          <a:p>
            <a:endParaRPr lang="en-US"/>
          </a:p>
        </p:txBody>
      </p:sp>
      <p:pic>
        <p:nvPicPr>
          <p:cNvPr id="3074" name="Picture 2" descr="Image result for sun shining on snow">
            <a:extLst>
              <a:ext uri="{FF2B5EF4-FFF2-40B4-BE49-F238E27FC236}">
                <a16:creationId xmlns:a16="http://schemas.microsoft.com/office/drawing/2014/main" id="{5288EBCD-43C3-49D3-99A2-15F52923F8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2942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D6989DE6-8701-42FF-8EEA-B353DEBA15E7}"/>
              </a:ext>
            </a:extLst>
          </p:cNvPr>
          <p:cNvSpPr txBox="1"/>
          <p:nvPr/>
        </p:nvSpPr>
        <p:spPr>
          <a:xfrm>
            <a:off x="5523346" y="307013"/>
            <a:ext cx="2715102" cy="1138773"/>
          </a:xfrm>
          <a:prstGeom prst="rect">
            <a:avLst/>
          </a:prstGeom>
          <a:noFill/>
        </p:spPr>
        <p:txBody>
          <a:bodyPr wrap="none" rtlCol="0">
            <a:spAutoFit/>
          </a:bodyPr>
          <a:lstStyle/>
          <a:p>
            <a:pPr algn="ctr"/>
            <a:r>
              <a:rPr lang="en-US" sz="2000" i="1" dirty="0">
                <a:solidFill>
                  <a:schemeClr val="bg1"/>
                </a:solidFill>
              </a:rPr>
              <a:t>God’s Ways</a:t>
            </a:r>
          </a:p>
          <a:p>
            <a:pPr algn="ctr"/>
            <a:r>
              <a:rPr lang="en-US" sz="2000" i="1" dirty="0">
                <a:solidFill>
                  <a:schemeClr val="bg1"/>
                </a:solidFill>
              </a:rPr>
              <a:t>and the Battle Before Us</a:t>
            </a:r>
          </a:p>
          <a:p>
            <a:pPr algn="ctr"/>
            <a:endParaRPr lang="en-US" sz="800" i="1" dirty="0">
              <a:solidFill>
                <a:schemeClr val="bg1"/>
              </a:solidFill>
            </a:endParaRPr>
          </a:p>
          <a:p>
            <a:pPr algn="ctr"/>
            <a:r>
              <a:rPr lang="en-US" sz="2000" i="1" dirty="0">
                <a:solidFill>
                  <a:schemeClr val="bg1"/>
                </a:solidFill>
              </a:rPr>
              <a:t>Joshua 5</a:t>
            </a:r>
          </a:p>
        </p:txBody>
      </p:sp>
    </p:spTree>
    <p:extLst>
      <p:ext uri="{BB962C8B-B14F-4D97-AF65-F5344CB8AC3E}">
        <p14:creationId xmlns:p14="http://schemas.microsoft.com/office/powerpoint/2010/main" val="26459884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59424B-4F49-4B13-8539-9E8536ED1D6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9C38126-AFB2-44D0-A35A-BA3208458367}"/>
              </a:ext>
            </a:extLst>
          </p:cNvPr>
          <p:cNvSpPr>
            <a:spLocks noGrp="1"/>
          </p:cNvSpPr>
          <p:nvPr>
            <p:ph idx="1"/>
          </p:nvPr>
        </p:nvSpPr>
        <p:spPr/>
        <p:txBody>
          <a:bodyPr/>
          <a:lstStyle/>
          <a:p>
            <a:endParaRPr lang="en-US"/>
          </a:p>
        </p:txBody>
      </p:sp>
      <p:pic>
        <p:nvPicPr>
          <p:cNvPr id="2050" name="Picture 2" descr="Image result for israelites crossing the jordan river">
            <a:extLst>
              <a:ext uri="{FF2B5EF4-FFF2-40B4-BE49-F238E27FC236}">
                <a16:creationId xmlns:a16="http://schemas.microsoft.com/office/drawing/2014/main" id="{CB79CCDA-69A0-43EC-905A-044E88472F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30901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8CAE9D-642B-42F2-A63D-F7D75D0357C6}"/>
              </a:ext>
            </a:extLst>
          </p:cNvPr>
          <p:cNvSpPr>
            <a:spLocks noGrp="1"/>
          </p:cNvSpPr>
          <p:nvPr>
            <p:ph type="ctrTitle"/>
          </p:nvPr>
        </p:nvSpPr>
        <p:spPr/>
        <p:txBody>
          <a:bodyPr/>
          <a:lstStyle/>
          <a:p>
            <a:r>
              <a:rPr lang="en-US" dirty="0"/>
              <a:t> </a:t>
            </a:r>
          </a:p>
        </p:txBody>
      </p:sp>
      <p:sp>
        <p:nvSpPr>
          <p:cNvPr id="3" name="Subtitle 2">
            <a:extLst>
              <a:ext uri="{FF2B5EF4-FFF2-40B4-BE49-F238E27FC236}">
                <a16:creationId xmlns:a16="http://schemas.microsoft.com/office/drawing/2014/main" id="{6125ABC8-74C0-4546-9A9C-EE489231B861}"/>
              </a:ext>
            </a:extLst>
          </p:cNvPr>
          <p:cNvSpPr>
            <a:spLocks noGrp="1"/>
          </p:cNvSpPr>
          <p:nvPr>
            <p:ph type="subTitle" idx="1"/>
          </p:nvPr>
        </p:nvSpPr>
        <p:spPr/>
        <p:txBody>
          <a:bodyPr/>
          <a:lstStyle/>
          <a:p>
            <a:r>
              <a:rPr lang="en-US" dirty="0"/>
              <a:t> </a:t>
            </a:r>
          </a:p>
        </p:txBody>
      </p:sp>
      <p:pic>
        <p:nvPicPr>
          <p:cNvPr id="1026" name="Picture 2" descr="Image result for Promised land: Canaanites and Amorites">
            <a:extLst>
              <a:ext uri="{FF2B5EF4-FFF2-40B4-BE49-F238E27FC236}">
                <a16:creationId xmlns:a16="http://schemas.microsoft.com/office/drawing/2014/main" id="{263F3813-C196-4779-8DAF-96EE36983B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4170" y="0"/>
            <a:ext cx="643566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Oval 3">
            <a:extLst>
              <a:ext uri="{FF2B5EF4-FFF2-40B4-BE49-F238E27FC236}">
                <a16:creationId xmlns:a16="http://schemas.microsoft.com/office/drawing/2014/main" id="{DD5ED8D2-7E34-40D2-B339-8CADA4C0E688}"/>
              </a:ext>
            </a:extLst>
          </p:cNvPr>
          <p:cNvSpPr/>
          <p:nvPr/>
        </p:nvSpPr>
        <p:spPr>
          <a:xfrm>
            <a:off x="4055164" y="3395663"/>
            <a:ext cx="1232453" cy="914400"/>
          </a:xfrm>
          <a:prstGeom prst="ellipse">
            <a:avLst/>
          </a:prstGeom>
          <a:solidFill>
            <a:srgbClr val="FFFF00">
              <a:alpha val="2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2D8CD849-0C83-47C4-8FC7-83DBE55AF097}"/>
              </a:ext>
            </a:extLst>
          </p:cNvPr>
          <p:cNvSpPr/>
          <p:nvPr/>
        </p:nvSpPr>
        <p:spPr>
          <a:xfrm>
            <a:off x="3485320" y="2366963"/>
            <a:ext cx="1232454" cy="1062037"/>
          </a:xfrm>
          <a:prstGeom prst="ellipse">
            <a:avLst/>
          </a:prstGeom>
          <a:solidFill>
            <a:srgbClr val="FFFF00">
              <a:alpha val="1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rrow: Right 5">
            <a:extLst>
              <a:ext uri="{FF2B5EF4-FFF2-40B4-BE49-F238E27FC236}">
                <a16:creationId xmlns:a16="http://schemas.microsoft.com/office/drawing/2014/main" id="{2D9A38BD-1F12-4274-80C7-C3715AD6DC35}"/>
              </a:ext>
            </a:extLst>
          </p:cNvPr>
          <p:cNvSpPr/>
          <p:nvPr/>
        </p:nvSpPr>
        <p:spPr>
          <a:xfrm flipH="1">
            <a:off x="5380384" y="3763617"/>
            <a:ext cx="1232453" cy="617157"/>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913380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E37125-47F7-4394-B4FB-3DB5F714AFBD}"/>
              </a:ext>
            </a:extLst>
          </p:cNvPr>
          <p:cNvSpPr>
            <a:spLocks noGrp="1"/>
          </p:cNvSpPr>
          <p:nvPr>
            <p:ph type="title"/>
          </p:nvPr>
        </p:nvSpPr>
        <p:spPr>
          <a:xfrm>
            <a:off x="628650" y="-125204"/>
            <a:ext cx="7886700" cy="1325563"/>
          </a:xfrm>
        </p:spPr>
        <p:txBody>
          <a:bodyPr/>
          <a:lstStyle/>
          <a:p>
            <a:pPr algn="ctr"/>
            <a:r>
              <a:rPr lang="en-US" dirty="0">
                <a:solidFill>
                  <a:schemeClr val="bg1"/>
                </a:solidFill>
              </a:rPr>
              <a:t>Genesis 17:10-11</a:t>
            </a:r>
          </a:p>
        </p:txBody>
      </p:sp>
      <p:sp>
        <p:nvSpPr>
          <p:cNvPr id="3" name="Content Placeholder 2">
            <a:extLst>
              <a:ext uri="{FF2B5EF4-FFF2-40B4-BE49-F238E27FC236}">
                <a16:creationId xmlns:a16="http://schemas.microsoft.com/office/drawing/2014/main" id="{5C228B68-8C10-4C58-8192-1BA05B2368D4}"/>
              </a:ext>
            </a:extLst>
          </p:cNvPr>
          <p:cNvSpPr>
            <a:spLocks noGrp="1"/>
          </p:cNvSpPr>
          <p:nvPr>
            <p:ph idx="1"/>
          </p:nvPr>
        </p:nvSpPr>
        <p:spPr>
          <a:xfrm>
            <a:off x="628650" y="1179442"/>
            <a:ext cx="7886700" cy="5077033"/>
          </a:xfrm>
          <a:solidFill>
            <a:schemeClr val="tx2"/>
          </a:solidFill>
        </p:spPr>
        <p:txBody>
          <a:bodyPr/>
          <a:lstStyle/>
          <a:p>
            <a:pPr marL="0" indent="0" algn="ctr">
              <a:buNone/>
            </a:pPr>
            <a:r>
              <a:rPr lang="en-US" sz="3200" dirty="0"/>
              <a:t> </a:t>
            </a:r>
            <a:r>
              <a:rPr lang="en-US" sz="3200" dirty="0">
                <a:solidFill>
                  <a:schemeClr val="bg1"/>
                </a:solidFill>
              </a:rPr>
              <a:t>"This is my covenant with you and your descendants after you, the covenant you are to keep: Every male among you shall be </a:t>
            </a:r>
            <a:r>
              <a:rPr lang="en-US" sz="3200" u="sng" dirty="0">
                <a:solidFill>
                  <a:schemeClr val="bg1"/>
                </a:solidFill>
              </a:rPr>
              <a:t>circumcised</a:t>
            </a:r>
            <a:r>
              <a:rPr lang="en-US" sz="3200" dirty="0">
                <a:solidFill>
                  <a:schemeClr val="bg1"/>
                </a:solidFill>
              </a:rPr>
              <a:t>.  You are to undergo circumcision, and it will be the sign of the covenant between me and you."</a:t>
            </a:r>
            <a:r>
              <a:rPr lang="en-US" dirty="0">
                <a:solidFill>
                  <a:schemeClr val="bg1"/>
                </a:solidFill>
              </a:rPr>
              <a:t> </a:t>
            </a:r>
          </a:p>
        </p:txBody>
      </p:sp>
      <p:pic>
        <p:nvPicPr>
          <p:cNvPr id="4" name="Picture 2" descr="Image result for sun shining on snow">
            <a:extLst>
              <a:ext uri="{FF2B5EF4-FFF2-40B4-BE49-F238E27FC236}">
                <a16:creationId xmlns:a16="http://schemas.microsoft.com/office/drawing/2014/main" id="{8D500EFA-84B0-44F6-A963-C8DC97ED7F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1708" y="5124588"/>
            <a:ext cx="1980987" cy="1479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86027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F80032-8EF8-404C-9E7E-50F5034A7304}"/>
              </a:ext>
            </a:extLst>
          </p:cNvPr>
          <p:cNvSpPr>
            <a:spLocks noGrp="1"/>
          </p:cNvSpPr>
          <p:nvPr>
            <p:ph type="title"/>
          </p:nvPr>
        </p:nvSpPr>
        <p:spPr>
          <a:xfrm>
            <a:off x="628650" y="18255"/>
            <a:ext cx="7886700" cy="1325563"/>
          </a:xfrm>
        </p:spPr>
        <p:txBody>
          <a:bodyPr/>
          <a:lstStyle/>
          <a:p>
            <a:r>
              <a:rPr lang="en-US" dirty="0"/>
              <a:t>                                 </a:t>
            </a:r>
            <a:r>
              <a:rPr lang="en-US" sz="3600" dirty="0"/>
              <a:t>Circumcision</a:t>
            </a:r>
            <a:endParaRPr lang="en-US" dirty="0"/>
          </a:p>
        </p:txBody>
      </p:sp>
      <p:sp>
        <p:nvSpPr>
          <p:cNvPr id="3" name="Content Placeholder 2">
            <a:extLst>
              <a:ext uri="{FF2B5EF4-FFF2-40B4-BE49-F238E27FC236}">
                <a16:creationId xmlns:a16="http://schemas.microsoft.com/office/drawing/2014/main" id="{098B678D-F829-46CF-9DAB-6E317ED6D2BC}"/>
              </a:ext>
            </a:extLst>
          </p:cNvPr>
          <p:cNvSpPr>
            <a:spLocks noGrp="1"/>
          </p:cNvSpPr>
          <p:nvPr>
            <p:ph idx="1"/>
          </p:nvPr>
        </p:nvSpPr>
        <p:spPr>
          <a:xfrm>
            <a:off x="628650" y="1139687"/>
            <a:ext cx="7886700" cy="5037276"/>
          </a:xfrm>
        </p:spPr>
        <p:txBody>
          <a:bodyPr/>
          <a:lstStyle/>
          <a:p>
            <a:r>
              <a:rPr lang="en-US" dirty="0"/>
              <a:t>                                     Foreskin surrounding the male</a:t>
            </a:r>
          </a:p>
          <a:p>
            <a:r>
              <a:rPr lang="en-US" dirty="0"/>
              <a:t>                                                  organ is cut off.</a:t>
            </a:r>
          </a:p>
          <a:p>
            <a:endParaRPr lang="en-US" dirty="0"/>
          </a:p>
          <a:p>
            <a:r>
              <a:rPr lang="en-US" dirty="0"/>
              <a:t>                                  </a:t>
            </a:r>
          </a:p>
          <a:p>
            <a:r>
              <a:rPr lang="en-US" dirty="0"/>
              <a:t>                                   </a:t>
            </a:r>
            <a:r>
              <a:rPr lang="en-US" sz="4000" dirty="0"/>
              <a:t>           Why now?</a:t>
            </a:r>
            <a:r>
              <a:rPr lang="en-US" dirty="0"/>
              <a:t>   </a:t>
            </a:r>
          </a:p>
          <a:p>
            <a:pPr marL="0" indent="0">
              <a:buNone/>
            </a:pPr>
            <a:r>
              <a:rPr lang="en-US" dirty="0"/>
              <a:t>                                      </a:t>
            </a:r>
          </a:p>
          <a:p>
            <a:pPr marL="0" indent="0">
              <a:buNone/>
            </a:pPr>
            <a:r>
              <a:rPr lang="en-US" sz="2400" dirty="0"/>
              <a:t>    Flint knife</a:t>
            </a:r>
          </a:p>
        </p:txBody>
      </p:sp>
      <p:pic>
        <p:nvPicPr>
          <p:cNvPr id="2050" name="Picture 2" descr="Image result for flint knives for circumcision">
            <a:extLst>
              <a:ext uri="{FF2B5EF4-FFF2-40B4-BE49-F238E27FC236}">
                <a16:creationId xmlns:a16="http://schemas.microsoft.com/office/drawing/2014/main" id="{8F87F8AF-7793-4344-8E0B-C2B8527B18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5848" y="177006"/>
            <a:ext cx="2971178" cy="39300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39869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7CE35D-A3A0-4000-BC5C-39EA5F56751C}"/>
              </a:ext>
            </a:extLst>
          </p:cNvPr>
          <p:cNvSpPr>
            <a:spLocks noGrp="1"/>
          </p:cNvSpPr>
          <p:nvPr>
            <p:ph type="title"/>
          </p:nvPr>
        </p:nvSpPr>
        <p:spPr/>
        <p:txBody>
          <a:bodyPr/>
          <a:lstStyle/>
          <a:p>
            <a:r>
              <a:rPr lang="en-US" dirty="0"/>
              <a:t> </a:t>
            </a:r>
          </a:p>
        </p:txBody>
      </p:sp>
      <p:sp>
        <p:nvSpPr>
          <p:cNvPr id="3" name="Content Placeholder 2">
            <a:extLst>
              <a:ext uri="{FF2B5EF4-FFF2-40B4-BE49-F238E27FC236}">
                <a16:creationId xmlns:a16="http://schemas.microsoft.com/office/drawing/2014/main" id="{8A08FCAC-649C-4DB5-84D9-0C8BB04A2DEE}"/>
              </a:ext>
            </a:extLst>
          </p:cNvPr>
          <p:cNvSpPr>
            <a:spLocks noGrp="1"/>
          </p:cNvSpPr>
          <p:nvPr>
            <p:ph idx="1"/>
          </p:nvPr>
        </p:nvSpPr>
        <p:spPr>
          <a:xfrm>
            <a:off x="628650" y="365126"/>
            <a:ext cx="7886700" cy="6127748"/>
          </a:xfrm>
        </p:spPr>
        <p:txBody>
          <a:bodyPr/>
          <a:lstStyle/>
          <a:p>
            <a:pPr marL="0" indent="0">
              <a:buNone/>
            </a:pPr>
            <a:r>
              <a:rPr lang="en-US" dirty="0"/>
              <a:t>12 spies sent into Canaan </a:t>
            </a:r>
            <a:r>
              <a:rPr lang="en-US" sz="2400" dirty="0"/>
              <a:t>(Numbers 13-14</a:t>
            </a:r>
            <a:r>
              <a:rPr lang="en-US" dirty="0"/>
              <a:t>)</a:t>
            </a:r>
          </a:p>
          <a:p>
            <a:pPr marL="0" indent="0">
              <a:buNone/>
            </a:pPr>
            <a:endParaRPr lang="en-US" sz="800" dirty="0"/>
          </a:p>
          <a:p>
            <a:pPr marL="0" indent="0">
              <a:buNone/>
            </a:pPr>
            <a:r>
              <a:rPr lang="en-US" dirty="0"/>
              <a:t>10 spies persuaded the nation </a:t>
            </a:r>
            <a:r>
              <a:rPr lang="en-US" u="sng" dirty="0"/>
              <a:t>not</a:t>
            </a:r>
            <a:r>
              <a:rPr lang="en-US" dirty="0"/>
              <a:t> to go in </a:t>
            </a:r>
          </a:p>
          <a:p>
            <a:pPr marL="0" indent="0">
              <a:buNone/>
            </a:pPr>
            <a:endParaRPr lang="en-US" sz="800" dirty="0"/>
          </a:p>
          <a:p>
            <a:pPr marL="0" indent="0" algn="ctr">
              <a:buNone/>
            </a:pPr>
            <a:r>
              <a:rPr lang="en-US" sz="3600" dirty="0"/>
              <a:t>Rebellion!</a:t>
            </a:r>
          </a:p>
          <a:p>
            <a:pPr marL="0" indent="0" algn="ctr">
              <a:buNone/>
            </a:pPr>
            <a:endParaRPr lang="en-US" sz="800" dirty="0"/>
          </a:p>
          <a:p>
            <a:pPr marL="0" indent="0">
              <a:buNone/>
            </a:pPr>
            <a:r>
              <a:rPr lang="en-US" dirty="0"/>
              <a:t>All males, 20 years and older, denied entrance.</a:t>
            </a:r>
          </a:p>
          <a:p>
            <a:pPr marL="0" indent="0">
              <a:buNone/>
            </a:pPr>
            <a:endParaRPr lang="en-US" sz="800" dirty="0"/>
          </a:p>
          <a:p>
            <a:pPr marL="0" indent="0">
              <a:buNone/>
            </a:pPr>
            <a:r>
              <a:rPr lang="en-US" dirty="0"/>
              <a:t>Why no circumcision in the desert?</a:t>
            </a:r>
          </a:p>
          <a:p>
            <a:pPr marL="0" indent="0">
              <a:buNone/>
            </a:pPr>
            <a:r>
              <a:rPr lang="en-US" sz="2400" dirty="0"/>
              <a:t>     - No clear biblical explanation</a:t>
            </a:r>
          </a:p>
          <a:p>
            <a:pPr marL="0" indent="0">
              <a:buNone/>
            </a:pPr>
            <a:r>
              <a:rPr lang="en-US" sz="2400" dirty="0"/>
              <a:t>     - Maybe: They were a rebellious nation, and continued  </a:t>
            </a:r>
          </a:p>
          <a:p>
            <a:pPr marL="0" indent="0">
              <a:buNone/>
            </a:pPr>
            <a:r>
              <a:rPr lang="en-US" sz="2400" dirty="0"/>
              <a:t>              their rebellion by not circumcising </a:t>
            </a:r>
          </a:p>
          <a:p>
            <a:pPr marL="0" indent="0">
              <a:buNone/>
            </a:pPr>
            <a:r>
              <a:rPr lang="en-US" sz="2400" dirty="0"/>
              <a:t>                                    their sons.</a:t>
            </a:r>
          </a:p>
          <a:p>
            <a:pPr marL="0" indent="0">
              <a:buNone/>
            </a:pPr>
            <a:endParaRPr lang="en-US" sz="800" dirty="0"/>
          </a:p>
        </p:txBody>
      </p:sp>
      <p:pic>
        <p:nvPicPr>
          <p:cNvPr id="4" name="Picture 2" descr="Image result for sun shining on snow">
            <a:extLst>
              <a:ext uri="{FF2B5EF4-FFF2-40B4-BE49-F238E27FC236}">
                <a16:creationId xmlns:a16="http://schemas.microsoft.com/office/drawing/2014/main" id="{05606518-7560-4397-A62F-55E129D163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1708" y="5124588"/>
            <a:ext cx="1980987" cy="1479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475994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751</TotalTime>
  <Words>639</Words>
  <Application>Microsoft Office PowerPoint</Application>
  <PresentationFormat>On-screen Show (4:3)</PresentationFormat>
  <Paragraphs>154</Paragraphs>
  <Slides>23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Calibri</vt:lpstr>
      <vt:lpstr>Calibri Light</vt:lpstr>
      <vt:lpstr>Office Theme</vt:lpstr>
      <vt:lpstr>PowerPoint Presentation</vt:lpstr>
      <vt:lpstr> </vt:lpstr>
      <vt:lpstr> </vt:lpstr>
      <vt:lpstr>PowerPoint Presentation</vt:lpstr>
      <vt:lpstr>PowerPoint Presentation</vt:lpstr>
      <vt:lpstr> </vt:lpstr>
      <vt:lpstr>Genesis 17:10-11</vt:lpstr>
      <vt:lpstr>                                 Circumcision</vt:lpstr>
      <vt:lpstr> </vt:lpstr>
      <vt:lpstr>Bottom line:</vt:lpstr>
      <vt:lpstr>PowerPoint Presentation</vt:lpstr>
      <vt:lpstr>Exodus 32:11-12</vt:lpstr>
      <vt:lpstr>Numbers 14:11, 15-16</vt:lpstr>
      <vt:lpstr> </vt:lpstr>
      <vt:lpstr>Vs. 10-12</vt:lpstr>
      <vt:lpstr>                        Who exactly is this?</vt:lpstr>
      <vt:lpstr>                        Who exactly is this?</vt:lpstr>
      <vt:lpstr>                  “Whose side are you on?”</vt:lpstr>
      <vt:lpstr> </vt:lpstr>
      <vt:lpstr>Spiritual priorities</vt:lpstr>
      <vt:lpstr>Ephesians 6:12</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Scott Tibbetts</dc:creator>
  <cp:lastModifiedBy>Worship</cp:lastModifiedBy>
  <cp:revision>24</cp:revision>
  <dcterms:created xsi:type="dcterms:W3CDTF">2019-01-11T15:14:57Z</dcterms:created>
  <dcterms:modified xsi:type="dcterms:W3CDTF">2019-01-12T23:53:11Z</dcterms:modified>
</cp:coreProperties>
</file>