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4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560" y="10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1BDA-4EA4-4882-9260-986C3F23CD15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82D7-CFC2-46DE-988A-C13E6ABC6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151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1BDA-4EA4-4882-9260-986C3F23CD15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82D7-CFC2-46DE-988A-C13E6ABC6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0209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1BDA-4EA4-4882-9260-986C3F23CD15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82D7-CFC2-46DE-988A-C13E6ABC6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2178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1BDA-4EA4-4882-9260-986C3F23CD15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82D7-CFC2-46DE-988A-C13E6ABC6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139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1BDA-4EA4-4882-9260-986C3F23CD15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82D7-CFC2-46DE-988A-C13E6ABC6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95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1BDA-4EA4-4882-9260-986C3F23CD15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82D7-CFC2-46DE-988A-C13E6ABC6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107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1BDA-4EA4-4882-9260-986C3F23CD15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82D7-CFC2-46DE-988A-C13E6ABC6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2115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1BDA-4EA4-4882-9260-986C3F23CD15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82D7-CFC2-46DE-988A-C13E6ABC6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15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1BDA-4EA4-4882-9260-986C3F23CD15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82D7-CFC2-46DE-988A-C13E6ABC6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600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1BDA-4EA4-4882-9260-986C3F23CD15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82D7-CFC2-46DE-988A-C13E6ABC6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311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C71BDA-4EA4-4882-9260-986C3F23CD15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282D7-CFC2-46DE-988A-C13E6ABC6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63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C71BDA-4EA4-4882-9260-986C3F23CD15}" type="datetimeFigureOut">
              <a:rPr lang="en-US" smtClean="0"/>
              <a:t>2/2/2019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282D7-CFC2-46DE-988A-C13E6ABC6D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2034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F372D-0BDA-4D31-9021-33978B946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E264EF-3A39-4F1F-9E8B-B7720AAE2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Image result for mt. fuji">
            <a:extLst>
              <a:ext uri="{FF2B5EF4-FFF2-40B4-BE49-F238E27FC236}">
                <a16:creationId xmlns:a16="http://schemas.microsoft.com/office/drawing/2014/main" id="{D9B436EE-C098-4DBA-A7EA-18FC9F00F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E1808AF-8C4A-4F87-8066-2FC68082313B}"/>
              </a:ext>
            </a:extLst>
          </p:cNvPr>
          <p:cNvSpPr txBox="1"/>
          <p:nvPr/>
        </p:nvSpPr>
        <p:spPr>
          <a:xfrm>
            <a:off x="477077" y="198783"/>
            <a:ext cx="3903697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bg1"/>
                </a:solidFill>
              </a:rPr>
              <a:t>All authority has been given to me…</a:t>
            </a:r>
          </a:p>
          <a:p>
            <a:pPr algn="ctr"/>
            <a:r>
              <a:rPr lang="en-US" sz="2000" i="1" dirty="0">
                <a:solidFill>
                  <a:schemeClr val="bg1"/>
                </a:solidFill>
              </a:rPr>
              <a:t>Therefore go and make disciples</a:t>
            </a:r>
          </a:p>
          <a:p>
            <a:pPr algn="ctr"/>
            <a:r>
              <a:rPr lang="en-US" sz="2000" i="1" dirty="0">
                <a:solidFill>
                  <a:schemeClr val="bg1"/>
                </a:solidFill>
              </a:rPr>
              <a:t>of all nations…</a:t>
            </a:r>
          </a:p>
          <a:p>
            <a:pPr algn="ctr"/>
            <a:endParaRPr lang="en-US" sz="800" i="1" dirty="0">
              <a:solidFill>
                <a:schemeClr val="bg1"/>
              </a:solidFill>
            </a:endParaRPr>
          </a:p>
          <a:p>
            <a:pPr algn="ctr"/>
            <a:r>
              <a:rPr lang="en-US" i="1" dirty="0">
                <a:solidFill>
                  <a:schemeClr val="bg1"/>
                </a:solidFill>
              </a:rPr>
              <a:t>Matthew 28:18-19</a:t>
            </a:r>
          </a:p>
        </p:txBody>
      </p:sp>
    </p:spTree>
    <p:extLst>
      <p:ext uri="{BB962C8B-B14F-4D97-AF65-F5344CB8AC3E}">
        <p14:creationId xmlns:p14="http://schemas.microsoft.com/office/powerpoint/2010/main" val="27196307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E33C2-937B-4471-8990-7ED44F055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10E08-E621-4B1A-97E3-98F2C9597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Image result for Joshua 7 map">
            <a:extLst>
              <a:ext uri="{FF2B5EF4-FFF2-40B4-BE49-F238E27FC236}">
                <a16:creationId xmlns:a16="http://schemas.microsoft.com/office/drawing/2014/main" id="{844F3D29-635B-4C31-B2AE-1B936DE432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9" t="33043" r="50000" b="27645"/>
          <a:stretch/>
        </p:blipFill>
        <p:spPr bwMode="auto">
          <a:xfrm>
            <a:off x="0" y="-97806"/>
            <a:ext cx="9162699" cy="7053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BF8A2308-771F-4262-9F8F-59E9B0B1F31B}"/>
              </a:ext>
            </a:extLst>
          </p:cNvPr>
          <p:cNvSpPr/>
          <p:nvPr/>
        </p:nvSpPr>
        <p:spPr>
          <a:xfrm>
            <a:off x="3260035" y="3856385"/>
            <a:ext cx="887895" cy="887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02E487-9F9B-421B-8AC1-6380CBF36600}"/>
              </a:ext>
            </a:extLst>
          </p:cNvPr>
          <p:cNvSpPr txBox="1"/>
          <p:nvPr/>
        </p:nvSpPr>
        <p:spPr>
          <a:xfrm>
            <a:off x="1510750" y="3617849"/>
            <a:ext cx="1528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Bethel</a:t>
            </a:r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1B4CDC66-E386-4BAE-9A43-FCC6EAE43EE6}"/>
              </a:ext>
            </a:extLst>
          </p:cNvPr>
          <p:cNvSpPr/>
          <p:nvPr/>
        </p:nvSpPr>
        <p:spPr>
          <a:xfrm>
            <a:off x="4770783" y="4325735"/>
            <a:ext cx="569843" cy="418543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36B65974-20D2-4611-8172-E649325598D8}"/>
              </a:ext>
            </a:extLst>
          </p:cNvPr>
          <p:cNvSpPr/>
          <p:nvPr/>
        </p:nvSpPr>
        <p:spPr>
          <a:xfrm>
            <a:off x="5506281" y="4107075"/>
            <a:ext cx="569843" cy="418543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D8375388-B7DD-484D-BE6D-56F8D5D0A8CF}"/>
              </a:ext>
            </a:extLst>
          </p:cNvPr>
          <p:cNvSpPr/>
          <p:nvPr/>
        </p:nvSpPr>
        <p:spPr>
          <a:xfrm>
            <a:off x="6983896" y="2319131"/>
            <a:ext cx="484632" cy="97840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D95F07-787D-446D-809C-F5EE9D1645D6}"/>
              </a:ext>
            </a:extLst>
          </p:cNvPr>
          <p:cNvSpPr txBox="1"/>
          <p:nvPr/>
        </p:nvSpPr>
        <p:spPr>
          <a:xfrm>
            <a:off x="5936971" y="1690689"/>
            <a:ext cx="2630592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/>
              <a:t>Joshua and army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59C8C7-2929-4FD4-AF95-25C19EE40FB4}"/>
              </a:ext>
            </a:extLst>
          </p:cNvPr>
          <p:cNvSpPr txBox="1"/>
          <p:nvPr/>
        </p:nvSpPr>
        <p:spPr>
          <a:xfrm>
            <a:off x="4572002" y="4850298"/>
            <a:ext cx="1388522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/>
              <a:t>Ambush</a:t>
            </a:r>
          </a:p>
        </p:txBody>
      </p:sp>
    </p:spTree>
    <p:extLst>
      <p:ext uri="{BB962C8B-B14F-4D97-AF65-F5344CB8AC3E}">
        <p14:creationId xmlns:p14="http://schemas.microsoft.com/office/powerpoint/2010/main" val="7027371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31070A-9D66-4DBD-A4D2-D0D635F74C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5B5926-E041-4850-98A9-20C7968351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</a:p>
        </p:txBody>
      </p:sp>
      <p:pic>
        <p:nvPicPr>
          <p:cNvPr id="1026" name="Picture 2" descr="Image result for Joshua's javelin">
            <a:extLst>
              <a:ext uri="{FF2B5EF4-FFF2-40B4-BE49-F238E27FC236}">
                <a16:creationId xmlns:a16="http://schemas.microsoft.com/office/drawing/2014/main" id="{AD43678F-1F6A-4517-AADF-35582605543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935" y="166346"/>
            <a:ext cx="5416740" cy="6492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214198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F69D0-0E4E-47F7-89CB-339448742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270976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r>
              <a:rPr lang="en-US" sz="3600" dirty="0"/>
              <a:t>Israel followed through: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D39B4-4A0B-45A6-8280-0D80F2CFB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74645"/>
            <a:ext cx="7886700" cy="562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Every single person was put to death. 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The city was burned.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Israel got to keep the livestock and plunder. </a:t>
            </a:r>
          </a:p>
          <a:p>
            <a:pPr marL="0" indent="0">
              <a:buNone/>
            </a:pPr>
            <a:endParaRPr lang="en-US" sz="800" dirty="0"/>
          </a:p>
          <a:p>
            <a:pPr marL="0" indent="0">
              <a:buNone/>
            </a:pPr>
            <a:r>
              <a:rPr lang="en-US" dirty="0"/>
              <a:t>The king met his death as did the king of Jericho.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u="sng" dirty="0"/>
              <a:t>Note</a:t>
            </a:r>
            <a:r>
              <a:rPr lang="en-US" dirty="0"/>
              <a:t>: Ai/Jericho most highly described</a:t>
            </a:r>
          </a:p>
          <a:p>
            <a:pPr marL="0" indent="0">
              <a:buNone/>
            </a:pPr>
            <a:r>
              <a:rPr lang="en-US" dirty="0"/>
              <a:t>           Only city with number (12,000)</a:t>
            </a:r>
          </a:p>
          <a:p>
            <a:pPr marL="0" indent="0">
              <a:buNone/>
            </a:pPr>
            <a:r>
              <a:rPr lang="en-US" dirty="0"/>
              <a:t>           The king was </a:t>
            </a:r>
            <a:r>
              <a:rPr lang="en-US" u="sng" dirty="0"/>
              <a:t>not</a:t>
            </a:r>
            <a:r>
              <a:rPr lang="en-US" dirty="0"/>
              <a:t> crucified.</a:t>
            </a:r>
          </a:p>
          <a:p>
            <a:pPr marL="0" indent="0">
              <a:buNone/>
            </a:pPr>
            <a:r>
              <a:rPr lang="en-US" sz="2400" dirty="0"/>
              <a:t>                     (Was impaled on a tree)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pic>
        <p:nvPicPr>
          <p:cNvPr id="4" name="Picture 4" descr="Image result for mt. fuji">
            <a:extLst>
              <a:ext uri="{FF2B5EF4-FFF2-40B4-BE49-F238E27FC236}">
                <a16:creationId xmlns:a16="http://schemas.microsoft.com/office/drawing/2014/main" id="{176AE5BF-B9F1-4C39-A335-9F4EC1862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932" y="5292331"/>
            <a:ext cx="1761015" cy="132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77177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905D5-5170-4CD9-AF25-9C8E6E955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6496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Deuteronomy 21:22-23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4DAD4-3A30-4E92-9E2B-3B0DCB786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73425"/>
            <a:ext cx="7886700" cy="55129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If a man guilty of a capital offense is put to death and his body is hung on a tree, you must not leave his body on the tree overnight.  But sure to bury him that same day, because anyone who is hung on a tree is under God's curse.  You must not desecrate the land the Lord your God is given you as an inheritance.</a:t>
            </a:r>
            <a:r>
              <a:rPr lang="en-US" dirty="0"/>
              <a:t> </a:t>
            </a:r>
          </a:p>
          <a:p>
            <a:pPr marL="0" indent="0" algn="ctr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" name="Picture 4" descr="Image result for mt. fuji">
            <a:extLst>
              <a:ext uri="{FF2B5EF4-FFF2-40B4-BE49-F238E27FC236}">
                <a16:creationId xmlns:a16="http://schemas.microsoft.com/office/drawing/2014/main" id="{E2C1E46B-AFC9-4D03-86DE-E5571180E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932" y="5292331"/>
            <a:ext cx="1761015" cy="132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16553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F69D0-0E4E-47F7-89CB-339448742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204712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r>
              <a:rPr lang="en-US" sz="3600" dirty="0"/>
              <a:t>Reflections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D39B4-4A0B-45A6-8280-0D80F2CFB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0172"/>
            <a:ext cx="7886700" cy="53059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latin typeface="+mj-lt"/>
              </a:rPr>
              <a:t>Ai is real history</a:t>
            </a:r>
          </a:p>
        </p:txBody>
      </p:sp>
      <p:pic>
        <p:nvPicPr>
          <p:cNvPr id="4" name="Picture 4" descr="Image result for mt. fuji">
            <a:extLst>
              <a:ext uri="{FF2B5EF4-FFF2-40B4-BE49-F238E27FC236}">
                <a16:creationId xmlns:a16="http://schemas.microsoft.com/office/drawing/2014/main" id="{176AE5BF-B9F1-4C39-A335-9F4EC1862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932" y="5292331"/>
            <a:ext cx="1761015" cy="132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7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F69D0-0E4E-47F7-89CB-339448742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204712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r>
              <a:rPr lang="en-US" sz="3600" dirty="0"/>
              <a:t>Reflections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D39B4-4A0B-45A6-8280-0D80F2CFB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0172"/>
            <a:ext cx="7886700" cy="5305931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3000" dirty="0">
                <a:latin typeface="+mj-lt"/>
              </a:rPr>
              <a:t>It has sometimes been maintained that the God of the Old Testament was an arbitrary despot....  Such a judgement, however, is unjust and out of accord with the facts.  </a:t>
            </a:r>
          </a:p>
          <a:p>
            <a:pPr marL="0" indent="0" algn="ctr">
              <a:buNone/>
            </a:pPr>
            <a:r>
              <a:rPr lang="en-US" sz="3000" dirty="0">
                <a:latin typeface="+mj-lt"/>
              </a:rPr>
              <a:t>God, in dispossessing the Canaanites, was doing a gracious and merciful thing to the remainder of the world.  The Canaanites, through their abominations, had themselves become abominations.  If there was to be any salvation for the world, </a:t>
            </a:r>
            <a:r>
              <a:rPr lang="en-US" sz="3000" u="sng" dirty="0">
                <a:latin typeface="+mj-lt"/>
              </a:rPr>
              <a:t>Canaan</a:t>
            </a:r>
            <a:r>
              <a:rPr lang="en-US" sz="3000" dirty="0">
                <a:latin typeface="+mj-lt"/>
              </a:rPr>
              <a:t> </a:t>
            </a:r>
            <a:r>
              <a:rPr lang="en-US" sz="3000" u="sng" dirty="0">
                <a:latin typeface="+mj-lt"/>
              </a:rPr>
              <a:t>must</a:t>
            </a:r>
            <a:r>
              <a:rPr lang="en-US" sz="3000" dirty="0">
                <a:latin typeface="+mj-lt"/>
              </a:rPr>
              <a:t> </a:t>
            </a:r>
            <a:r>
              <a:rPr lang="en-US" sz="3000" u="sng" dirty="0">
                <a:latin typeface="+mj-lt"/>
              </a:rPr>
              <a:t>go</a:t>
            </a:r>
            <a:r>
              <a:rPr lang="en-US" sz="3000" dirty="0">
                <a:latin typeface="+mj-lt"/>
              </a:rPr>
              <a:t>.</a:t>
            </a:r>
          </a:p>
          <a:p>
            <a:pPr marL="0" indent="0" algn="ctr">
              <a:buNone/>
            </a:pPr>
            <a:r>
              <a:rPr lang="en-US" sz="2400" dirty="0">
                <a:latin typeface="+mj-lt"/>
              </a:rPr>
              <a:t>Edward J. Young </a:t>
            </a:r>
          </a:p>
          <a:p>
            <a:pPr marL="0" indent="0" algn="ctr">
              <a:buNone/>
            </a:pPr>
            <a:r>
              <a:rPr lang="en-US" sz="2400" dirty="0">
                <a:latin typeface="+mj-lt"/>
              </a:rPr>
              <a:t>My Servants the Prophets </a:t>
            </a:r>
          </a:p>
          <a:p>
            <a:pPr marL="0" indent="0" algn="ctr">
              <a:buNone/>
            </a:pPr>
            <a:r>
              <a:rPr lang="en-US" sz="2400" dirty="0">
                <a:latin typeface="+mj-lt"/>
              </a:rPr>
              <a:t>pg. 24 (1952)</a:t>
            </a:r>
          </a:p>
          <a:p>
            <a:pPr marL="0" indent="0" algn="ctr">
              <a:buNone/>
            </a:pPr>
            <a:endParaRPr lang="en-US" sz="3200" dirty="0">
              <a:latin typeface="+mj-lt"/>
            </a:endParaRPr>
          </a:p>
        </p:txBody>
      </p:sp>
      <p:pic>
        <p:nvPicPr>
          <p:cNvPr id="4" name="Picture 4" descr="Image result for mt. fuji">
            <a:extLst>
              <a:ext uri="{FF2B5EF4-FFF2-40B4-BE49-F238E27FC236}">
                <a16:creationId xmlns:a16="http://schemas.microsoft.com/office/drawing/2014/main" id="{176AE5BF-B9F1-4C39-A335-9F4EC1862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932" y="5292331"/>
            <a:ext cx="1761015" cy="132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9027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F69D0-0E4E-47F7-89CB-339448742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204712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r>
              <a:rPr lang="en-US" sz="3600" dirty="0"/>
              <a:t>Reflections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D39B4-4A0B-45A6-8280-0D80F2CFB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0172"/>
            <a:ext cx="7886700" cy="53059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latin typeface="+mj-lt"/>
              </a:rPr>
              <a:t>Ai is real history</a:t>
            </a:r>
          </a:p>
          <a:p>
            <a:pPr marL="0" indent="0" algn="ctr">
              <a:buNone/>
            </a:pPr>
            <a:endParaRPr lang="en-US" sz="1050" dirty="0">
              <a:latin typeface="+mj-lt"/>
            </a:endParaRPr>
          </a:p>
          <a:p>
            <a:pPr marL="0" indent="0" algn="ctr">
              <a:buNone/>
            </a:pPr>
            <a:r>
              <a:rPr lang="en-US" sz="3200" dirty="0">
                <a:latin typeface="+mj-lt"/>
              </a:rPr>
              <a:t>We, too, are part of a larger mission</a:t>
            </a:r>
          </a:p>
        </p:txBody>
      </p:sp>
      <p:pic>
        <p:nvPicPr>
          <p:cNvPr id="4" name="Picture 4" descr="Image result for mt. fuji">
            <a:extLst>
              <a:ext uri="{FF2B5EF4-FFF2-40B4-BE49-F238E27FC236}">
                <a16:creationId xmlns:a16="http://schemas.microsoft.com/office/drawing/2014/main" id="{176AE5BF-B9F1-4C39-A335-9F4EC1862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932" y="5292331"/>
            <a:ext cx="1761015" cy="132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603177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905D5-5170-4CD9-AF25-9C8E6E955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6496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Matthew 28:18-20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4DAD4-3A30-4E92-9E2B-3B0DCB786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73425"/>
            <a:ext cx="7886700" cy="55129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</a:rPr>
              <a:t>Then Jesus came to them and said, “All authority in heaven and on earth has been given to me.  Therefore go and </a:t>
            </a:r>
            <a:r>
              <a:rPr lang="en-US" sz="3200" u="sng" dirty="0">
                <a:solidFill>
                  <a:schemeClr val="bg1"/>
                </a:solidFill>
              </a:rPr>
              <a:t>make</a:t>
            </a:r>
            <a:r>
              <a:rPr lang="en-US" sz="3200" dirty="0">
                <a:solidFill>
                  <a:schemeClr val="bg1"/>
                </a:solidFill>
              </a:rPr>
              <a:t> </a:t>
            </a:r>
            <a:r>
              <a:rPr lang="en-US" sz="3200" u="sng" dirty="0">
                <a:solidFill>
                  <a:schemeClr val="bg1"/>
                </a:solidFill>
              </a:rPr>
              <a:t>disciples</a:t>
            </a:r>
            <a:r>
              <a:rPr lang="en-US" sz="3200" dirty="0">
                <a:solidFill>
                  <a:schemeClr val="bg1"/>
                </a:solidFill>
              </a:rPr>
              <a:t> of all nations, baptizing them in the name of the Father and of the Son and of the Holy Spirit, and teaching them to obey everything I have commanded you.  And surely I am with you always, to the very end of the age.”</a:t>
            </a:r>
          </a:p>
        </p:txBody>
      </p:sp>
      <p:pic>
        <p:nvPicPr>
          <p:cNvPr id="4" name="Picture 4" descr="Image result for mt. fuji">
            <a:extLst>
              <a:ext uri="{FF2B5EF4-FFF2-40B4-BE49-F238E27FC236}">
                <a16:creationId xmlns:a16="http://schemas.microsoft.com/office/drawing/2014/main" id="{E2C1E46B-AFC9-4D03-86DE-E5571180E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932" y="5292331"/>
            <a:ext cx="1761015" cy="132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89084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F69D0-0E4E-47F7-89CB-339448742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204712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r>
              <a:rPr lang="en-US" sz="3600" dirty="0"/>
              <a:t>Make disciples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D39B4-4A0B-45A6-8280-0D80F2CFB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0172"/>
            <a:ext cx="7886700" cy="530593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latin typeface="+mj-lt"/>
              </a:rPr>
              <a:t>“Make sure the main thing</a:t>
            </a:r>
          </a:p>
          <a:p>
            <a:pPr marL="0" indent="0" algn="ctr">
              <a:buNone/>
            </a:pPr>
            <a:r>
              <a:rPr lang="en-US" sz="3200" dirty="0">
                <a:latin typeface="+mj-lt"/>
              </a:rPr>
              <a:t>is the main thing.”</a:t>
            </a:r>
          </a:p>
          <a:p>
            <a:pPr marL="0" indent="0" algn="ctr">
              <a:buNone/>
            </a:pPr>
            <a:endParaRPr lang="en-US" sz="800" dirty="0">
              <a:latin typeface="+mj-lt"/>
            </a:endParaRPr>
          </a:p>
          <a:p>
            <a:pPr marL="0" indent="0" algn="ctr">
              <a:buNone/>
            </a:pPr>
            <a:r>
              <a:rPr lang="en-US" sz="2400" dirty="0">
                <a:latin typeface="+mj-lt"/>
              </a:rPr>
              <a:t>Dr. Charles Zimmerman</a:t>
            </a:r>
          </a:p>
          <a:p>
            <a:pPr marL="0" indent="0" algn="ctr">
              <a:buNone/>
            </a:pPr>
            <a:endParaRPr lang="en-US" sz="2400" dirty="0">
              <a:latin typeface="+mj-lt"/>
            </a:endParaRP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In our families</a:t>
            </a: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Neighbors/co-workers</a:t>
            </a: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State/Nation</a:t>
            </a: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The Nations</a:t>
            </a:r>
          </a:p>
        </p:txBody>
      </p:sp>
      <p:pic>
        <p:nvPicPr>
          <p:cNvPr id="4" name="Picture 4" descr="Image result for mt. fuji">
            <a:extLst>
              <a:ext uri="{FF2B5EF4-FFF2-40B4-BE49-F238E27FC236}">
                <a16:creationId xmlns:a16="http://schemas.microsoft.com/office/drawing/2014/main" id="{176AE5BF-B9F1-4C39-A335-9F4EC1862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932" y="5292331"/>
            <a:ext cx="1761015" cy="132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276929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905D5-5170-4CD9-AF25-9C8E6E955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Colossians 2:6-7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4DAD4-3A30-4E92-9E2B-3B0DCB786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So then, just as you received Christ Jesus as Lord, </a:t>
            </a:r>
            <a:r>
              <a:rPr lang="en-US" sz="3200" u="sng" dirty="0">
                <a:solidFill>
                  <a:schemeClr val="bg1"/>
                </a:solidFill>
                <a:latin typeface="+mj-lt"/>
              </a:rPr>
              <a:t>continue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 to live in Him, rooted and built up in Him, strengthened in the faith as you were taught, and overflowing with thankfulness.</a:t>
            </a:r>
            <a:r>
              <a:rPr lang="en-US" sz="3200" dirty="0">
                <a:solidFill>
                  <a:schemeClr val="bg1"/>
                </a:solidFill>
              </a:rPr>
              <a:t>  </a:t>
            </a:r>
          </a:p>
        </p:txBody>
      </p:sp>
      <p:pic>
        <p:nvPicPr>
          <p:cNvPr id="4" name="Picture 4" descr="Image result for mt. fuji">
            <a:extLst>
              <a:ext uri="{FF2B5EF4-FFF2-40B4-BE49-F238E27FC236}">
                <a16:creationId xmlns:a16="http://schemas.microsoft.com/office/drawing/2014/main" id="{E2C1E46B-AFC9-4D03-86DE-E5571180E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932" y="5292331"/>
            <a:ext cx="1761015" cy="132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5920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905D5-5170-4CD9-AF25-9C8E6E9558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Colossians 2:6-7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4DAD4-3A30-4E92-9E2B-3B0DCB7868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>
                <a:solidFill>
                  <a:schemeClr val="bg1"/>
                </a:solidFill>
                <a:latin typeface="+mj-lt"/>
              </a:rPr>
              <a:t>So then, just as you received Christ Jesus as Lord, </a:t>
            </a:r>
            <a:r>
              <a:rPr lang="en-US" sz="3200" u="sng" dirty="0">
                <a:solidFill>
                  <a:schemeClr val="bg1"/>
                </a:solidFill>
                <a:latin typeface="+mj-lt"/>
              </a:rPr>
              <a:t>continue</a:t>
            </a:r>
            <a:r>
              <a:rPr lang="en-US" sz="3200" dirty="0">
                <a:solidFill>
                  <a:schemeClr val="bg1"/>
                </a:solidFill>
                <a:latin typeface="+mj-lt"/>
              </a:rPr>
              <a:t> to live in Him, rooted and built up in Him, strengthened in the faith as you were taught, and overflowing with thankfulness.</a:t>
            </a:r>
            <a:r>
              <a:rPr lang="en-US" sz="3200" dirty="0">
                <a:solidFill>
                  <a:schemeClr val="bg1"/>
                </a:solidFill>
              </a:rPr>
              <a:t>  </a:t>
            </a:r>
          </a:p>
        </p:txBody>
      </p:sp>
      <p:pic>
        <p:nvPicPr>
          <p:cNvPr id="4" name="Picture 4" descr="Image result for mt. fuji">
            <a:extLst>
              <a:ext uri="{FF2B5EF4-FFF2-40B4-BE49-F238E27FC236}">
                <a16:creationId xmlns:a16="http://schemas.microsoft.com/office/drawing/2014/main" id="{E2C1E46B-AFC9-4D03-86DE-E5571180E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932" y="5292331"/>
            <a:ext cx="1761015" cy="132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90277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F69D0-0E4E-47F7-89CB-339448742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204712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r>
              <a:rPr lang="en-US" sz="3600" dirty="0"/>
              <a:t>To get back on track - 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D39B4-4A0B-45A6-8280-0D80F2CFB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060172"/>
            <a:ext cx="7886700" cy="530593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>
                <a:latin typeface="+mj-lt"/>
              </a:rPr>
              <a:t>Examine yourself for any reigning sin.</a:t>
            </a:r>
          </a:p>
          <a:p>
            <a:pPr marL="0" indent="0">
              <a:buNone/>
            </a:pPr>
            <a:endParaRPr lang="en-US" sz="800" dirty="0">
              <a:latin typeface="+mj-lt"/>
            </a:endParaRPr>
          </a:p>
          <a:p>
            <a:pPr marL="0" indent="0">
              <a:buNone/>
            </a:pPr>
            <a:r>
              <a:rPr lang="en-US" sz="3200" dirty="0">
                <a:latin typeface="+mj-lt"/>
              </a:rPr>
              <a:t>No situation is outside of God’s sovereignty</a:t>
            </a:r>
          </a:p>
          <a:p>
            <a:pPr marL="0" indent="0" algn="ctr">
              <a:buNone/>
            </a:pPr>
            <a:r>
              <a:rPr lang="en-US" sz="2400" dirty="0">
                <a:latin typeface="+mj-lt"/>
              </a:rPr>
              <a:t>There is no wisdom, no insight, no plan that can succeed against the Lord.    Proverbs 21:30</a:t>
            </a:r>
          </a:p>
          <a:p>
            <a:pPr marL="0" indent="0" algn="ctr">
              <a:buNone/>
            </a:pPr>
            <a:endParaRPr lang="en-US" sz="800" dirty="0">
              <a:latin typeface="+mj-lt"/>
            </a:endParaRPr>
          </a:p>
          <a:p>
            <a:pPr marL="0" indent="0">
              <a:buNone/>
            </a:pPr>
            <a:r>
              <a:rPr lang="en-US" sz="3200" dirty="0">
                <a:latin typeface="+mj-lt"/>
              </a:rPr>
              <a:t>God uses all circumstances in our lives</a:t>
            </a:r>
          </a:p>
          <a:p>
            <a:pPr marL="0" indent="0" algn="ctr">
              <a:buNone/>
            </a:pPr>
            <a:r>
              <a:rPr lang="en-US" sz="2400" dirty="0">
                <a:latin typeface="+mj-lt"/>
              </a:rPr>
              <a:t>And we know that all things work together for good, to those who love God...   Romans 8:28</a:t>
            </a:r>
          </a:p>
          <a:p>
            <a:pPr marL="0" indent="0">
              <a:buNone/>
            </a:pPr>
            <a:endParaRPr lang="en-US" sz="800" dirty="0">
              <a:latin typeface="+mj-lt"/>
            </a:endParaRPr>
          </a:p>
          <a:p>
            <a:pPr marL="0" indent="0">
              <a:buNone/>
            </a:pPr>
            <a:r>
              <a:rPr lang="en-US" sz="3200" dirty="0">
                <a:latin typeface="+mj-lt"/>
              </a:rPr>
              <a:t>Get up!  Move out again by faith!</a:t>
            </a:r>
          </a:p>
        </p:txBody>
      </p:sp>
      <p:pic>
        <p:nvPicPr>
          <p:cNvPr id="4" name="Picture 4" descr="Image result for mt. fuji">
            <a:extLst>
              <a:ext uri="{FF2B5EF4-FFF2-40B4-BE49-F238E27FC236}">
                <a16:creationId xmlns:a16="http://schemas.microsoft.com/office/drawing/2014/main" id="{176AE5BF-B9F1-4C39-A335-9F4EC1862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932" y="5292331"/>
            <a:ext cx="1761015" cy="132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103939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F372D-0BDA-4D31-9021-33978B946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E264EF-3A39-4F1F-9E8B-B7720AAE2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Image result for mt. fuji">
            <a:extLst>
              <a:ext uri="{FF2B5EF4-FFF2-40B4-BE49-F238E27FC236}">
                <a16:creationId xmlns:a16="http://schemas.microsoft.com/office/drawing/2014/main" id="{D9B436EE-C098-4DBA-A7EA-18FC9F00F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E1808AF-8C4A-4F87-8066-2FC68082313B}"/>
              </a:ext>
            </a:extLst>
          </p:cNvPr>
          <p:cNvSpPr txBox="1"/>
          <p:nvPr/>
        </p:nvSpPr>
        <p:spPr>
          <a:xfrm>
            <a:off x="477077" y="198783"/>
            <a:ext cx="3903697" cy="14157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bg1"/>
                </a:solidFill>
              </a:rPr>
              <a:t>All authority has been given to me…</a:t>
            </a:r>
          </a:p>
          <a:p>
            <a:pPr algn="ctr"/>
            <a:r>
              <a:rPr lang="en-US" sz="2000" i="1" dirty="0">
                <a:solidFill>
                  <a:schemeClr val="bg1"/>
                </a:solidFill>
              </a:rPr>
              <a:t>Therefore go and make disciples</a:t>
            </a:r>
          </a:p>
          <a:p>
            <a:pPr algn="ctr"/>
            <a:r>
              <a:rPr lang="en-US" sz="2000" i="1" dirty="0">
                <a:solidFill>
                  <a:schemeClr val="bg1"/>
                </a:solidFill>
              </a:rPr>
              <a:t>of all nations…</a:t>
            </a:r>
          </a:p>
          <a:p>
            <a:pPr algn="ctr"/>
            <a:endParaRPr lang="en-US" sz="800" i="1" dirty="0">
              <a:solidFill>
                <a:schemeClr val="bg1"/>
              </a:solidFill>
            </a:endParaRPr>
          </a:p>
          <a:p>
            <a:pPr algn="ctr"/>
            <a:r>
              <a:rPr lang="en-US" i="1" dirty="0">
                <a:solidFill>
                  <a:schemeClr val="bg1"/>
                </a:solidFill>
              </a:rPr>
              <a:t>Matthew 28:18-19</a:t>
            </a:r>
          </a:p>
        </p:txBody>
      </p:sp>
    </p:spTree>
    <p:extLst>
      <p:ext uri="{BB962C8B-B14F-4D97-AF65-F5344CB8AC3E}">
        <p14:creationId xmlns:p14="http://schemas.microsoft.com/office/powerpoint/2010/main" val="21327501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EAF372D-0BDA-4D31-9021-33978B9465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FE264EF-3A39-4F1F-9E8B-B7720AAE29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8" name="Picture 4" descr="Image result for mt. fuji">
            <a:extLst>
              <a:ext uri="{FF2B5EF4-FFF2-40B4-BE49-F238E27FC236}">
                <a16:creationId xmlns:a16="http://schemas.microsoft.com/office/drawing/2014/main" id="{D9B436EE-C098-4DBA-A7EA-18FC9F00F5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8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1E1808AF-8C4A-4F87-8066-2FC68082313B}"/>
              </a:ext>
            </a:extLst>
          </p:cNvPr>
          <p:cNvSpPr txBox="1"/>
          <p:nvPr/>
        </p:nvSpPr>
        <p:spPr>
          <a:xfrm>
            <a:off x="1499535" y="198783"/>
            <a:ext cx="1858778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i="1" dirty="0">
                <a:solidFill>
                  <a:schemeClr val="bg1"/>
                </a:solidFill>
              </a:rPr>
              <a:t>Back on Track – </a:t>
            </a:r>
          </a:p>
          <a:p>
            <a:pPr algn="ctr"/>
            <a:r>
              <a:rPr lang="en-US" sz="2000" i="1" dirty="0">
                <a:solidFill>
                  <a:schemeClr val="bg1"/>
                </a:solidFill>
              </a:rPr>
              <a:t>On to Ai</a:t>
            </a:r>
            <a:endParaRPr lang="en-US" sz="800" i="1" dirty="0">
              <a:solidFill>
                <a:schemeClr val="bg1"/>
              </a:solidFill>
            </a:endParaRPr>
          </a:p>
          <a:p>
            <a:pPr algn="ctr"/>
            <a:endParaRPr lang="en-US" sz="800" i="1" dirty="0">
              <a:solidFill>
                <a:schemeClr val="bg1"/>
              </a:solidFill>
            </a:endParaRPr>
          </a:p>
          <a:p>
            <a:pPr algn="ctr"/>
            <a:r>
              <a:rPr lang="en-US" i="1" dirty="0">
                <a:solidFill>
                  <a:schemeClr val="bg1"/>
                </a:solidFill>
              </a:rPr>
              <a:t>Joshua 8</a:t>
            </a:r>
          </a:p>
        </p:txBody>
      </p:sp>
    </p:spTree>
    <p:extLst>
      <p:ext uri="{BB962C8B-B14F-4D97-AF65-F5344CB8AC3E}">
        <p14:creationId xmlns:p14="http://schemas.microsoft.com/office/powerpoint/2010/main" val="1417138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F69D0-0E4E-47F7-89CB-339448742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337236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r>
              <a:rPr lang="en-US" sz="3600" u="sng" dirty="0"/>
              <a:t>Joshua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D39B4-4A0B-45A6-8280-0D80F2CFB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74645"/>
            <a:ext cx="7886700" cy="5623982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dirty="0">
                <a:latin typeface="+mj-lt"/>
              </a:rPr>
              <a:t>I Joshua</a:t>
            </a:r>
          </a:p>
          <a:p>
            <a:pPr marL="0" indent="0" algn="ctr">
              <a:buNone/>
            </a:pPr>
            <a:endParaRPr lang="en-US" sz="800" dirty="0">
              <a:latin typeface="+mj-lt"/>
            </a:endParaRP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II Rahab</a:t>
            </a:r>
          </a:p>
          <a:p>
            <a:pPr marL="0" indent="0" algn="ctr">
              <a:buNone/>
            </a:pPr>
            <a:endParaRPr lang="en-US" sz="800" dirty="0">
              <a:latin typeface="+mj-lt"/>
            </a:endParaRP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III Jordan – Ark</a:t>
            </a:r>
          </a:p>
          <a:p>
            <a:pPr marL="0" indent="0" algn="ctr">
              <a:buNone/>
            </a:pPr>
            <a:endParaRPr lang="en-US" sz="800" dirty="0">
              <a:latin typeface="+mj-lt"/>
            </a:endParaRP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IV Jordan – Stones</a:t>
            </a:r>
          </a:p>
          <a:p>
            <a:pPr marL="0" indent="0" algn="ctr">
              <a:buNone/>
            </a:pPr>
            <a:endParaRPr lang="en-US" sz="800" dirty="0">
              <a:latin typeface="+mj-lt"/>
            </a:endParaRP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V Circumcision</a:t>
            </a:r>
          </a:p>
          <a:p>
            <a:pPr marL="0" indent="0" algn="ctr">
              <a:buNone/>
            </a:pPr>
            <a:endParaRPr lang="en-US" sz="800" dirty="0">
              <a:latin typeface="+mj-lt"/>
            </a:endParaRP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VI Jericho</a:t>
            </a:r>
          </a:p>
          <a:p>
            <a:pPr marL="0" indent="0" algn="ctr">
              <a:buNone/>
            </a:pPr>
            <a:endParaRPr lang="en-US" sz="800" dirty="0">
              <a:latin typeface="+mj-lt"/>
            </a:endParaRP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VII Achan</a:t>
            </a:r>
          </a:p>
          <a:p>
            <a:pPr marL="0" indent="0" algn="ctr">
              <a:buNone/>
            </a:pPr>
            <a:endParaRPr lang="en-US" sz="800" dirty="0">
              <a:latin typeface="+mj-lt"/>
            </a:endParaRP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VIII Ai</a:t>
            </a:r>
          </a:p>
        </p:txBody>
      </p:sp>
      <p:pic>
        <p:nvPicPr>
          <p:cNvPr id="4" name="Picture 4" descr="Image result for mt. fuji">
            <a:extLst>
              <a:ext uri="{FF2B5EF4-FFF2-40B4-BE49-F238E27FC236}">
                <a16:creationId xmlns:a16="http://schemas.microsoft.com/office/drawing/2014/main" id="{176AE5BF-B9F1-4C39-A335-9F4EC1862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932" y="5292331"/>
            <a:ext cx="1761015" cy="132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1605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F69D0-0E4E-47F7-89CB-339448742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337236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r>
              <a:rPr lang="en-US" sz="3600" dirty="0"/>
              <a:t>vs. 1-2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D39B4-4A0B-45A6-8280-0D80F2CFB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74645"/>
            <a:ext cx="7886700" cy="56239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latin typeface="+mj-lt"/>
              </a:rPr>
              <a:t>“Do not be afraid; do not be discouraged.”</a:t>
            </a:r>
          </a:p>
          <a:p>
            <a:pPr marL="0" indent="0">
              <a:buNone/>
            </a:pPr>
            <a:endParaRPr lang="en-US" sz="800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“I have delivered into your hands…”  </a:t>
            </a:r>
            <a:r>
              <a:rPr lang="en-US" sz="2400" dirty="0">
                <a:latin typeface="+mj-lt"/>
              </a:rPr>
              <a:t>(Joshua 6:2)</a:t>
            </a:r>
          </a:p>
          <a:p>
            <a:pPr marL="0" indent="0">
              <a:buNone/>
            </a:pPr>
            <a:endParaRPr lang="en-US" sz="800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Different instructions: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      “Set an ambush”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              Was there more God told Joshua?</a:t>
            </a:r>
          </a:p>
          <a:p>
            <a:pPr marL="0" indent="0">
              <a:buNone/>
            </a:pPr>
            <a:r>
              <a:rPr lang="en-US" sz="2400" dirty="0">
                <a:latin typeface="+mj-lt"/>
              </a:rPr>
              <a:t>               Was Joshua to use his ‘sanctified experience’?</a:t>
            </a:r>
          </a:p>
          <a:p>
            <a:pPr marL="0" indent="0">
              <a:buNone/>
            </a:pPr>
            <a:endParaRPr lang="en-US" sz="800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      </a:t>
            </a:r>
            <a:r>
              <a:rPr lang="en-US" sz="2400" dirty="0">
                <a:latin typeface="+mj-lt"/>
              </a:rPr>
              <a:t>They could take the plunder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r>
              <a:rPr lang="en-US" dirty="0">
                <a:latin typeface="+mj-lt"/>
              </a:rPr>
              <a:t>    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pic>
        <p:nvPicPr>
          <p:cNvPr id="4" name="Picture 4" descr="Image result for mt. fuji">
            <a:extLst>
              <a:ext uri="{FF2B5EF4-FFF2-40B4-BE49-F238E27FC236}">
                <a16:creationId xmlns:a16="http://schemas.microsoft.com/office/drawing/2014/main" id="{176AE5BF-B9F1-4C39-A335-9F4EC1862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932" y="5292331"/>
            <a:ext cx="1761015" cy="132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9018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E33C2-937B-4471-8990-7ED44F055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10E08-E621-4B1A-97E3-98F2C9597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Image result for Joshua 7 map">
            <a:extLst>
              <a:ext uri="{FF2B5EF4-FFF2-40B4-BE49-F238E27FC236}">
                <a16:creationId xmlns:a16="http://schemas.microsoft.com/office/drawing/2014/main" id="{844F3D29-635B-4C31-B2AE-1B936DE432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B6120415-21A3-4782-BAA8-DAE499377B4A}"/>
              </a:ext>
            </a:extLst>
          </p:cNvPr>
          <p:cNvSpPr/>
          <p:nvPr/>
        </p:nvSpPr>
        <p:spPr>
          <a:xfrm>
            <a:off x="6745356" y="325472"/>
            <a:ext cx="1948069" cy="2696024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Ca. 1406 B.C.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DFFBE94F-AEFD-41F6-8718-BB625BBF636F}"/>
              </a:ext>
            </a:extLst>
          </p:cNvPr>
          <p:cNvSpPr/>
          <p:nvPr/>
        </p:nvSpPr>
        <p:spPr>
          <a:xfrm>
            <a:off x="3271706" y="3926048"/>
            <a:ext cx="243281" cy="27683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E17BCA3-134D-4228-AB22-C17CADD26982}"/>
              </a:ext>
            </a:extLst>
          </p:cNvPr>
          <p:cNvSpPr txBox="1"/>
          <p:nvPr/>
        </p:nvSpPr>
        <p:spPr>
          <a:xfrm>
            <a:off x="2122415" y="3775046"/>
            <a:ext cx="112530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/>
              <a:t>Bethel</a:t>
            </a:r>
          </a:p>
        </p:txBody>
      </p:sp>
    </p:spTree>
    <p:extLst>
      <p:ext uri="{BB962C8B-B14F-4D97-AF65-F5344CB8AC3E}">
        <p14:creationId xmlns:p14="http://schemas.microsoft.com/office/powerpoint/2010/main" val="6863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C905D5-5170-4CD9-AF25-9C8E6E9558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164961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dirty="0">
                <a:solidFill>
                  <a:schemeClr val="bg1"/>
                </a:solidFill>
              </a:rPr>
              <a:t>Genesis 12:6-8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B4DAD4-3A30-4E92-9E2B-3B0DCB7868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80661"/>
            <a:ext cx="7886700" cy="551290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Abram traveled through the land as far as the site of the great tree of </a:t>
            </a:r>
            <a:r>
              <a:rPr lang="en-US" dirty="0" err="1">
                <a:solidFill>
                  <a:schemeClr val="bg1"/>
                </a:solidFill>
              </a:rPr>
              <a:t>Moreh</a:t>
            </a:r>
            <a:r>
              <a:rPr lang="en-US" dirty="0">
                <a:solidFill>
                  <a:schemeClr val="bg1"/>
                </a:solidFill>
              </a:rPr>
              <a:t> at Shechem.  At that time the Canaanites were in the land.  The Lord appeared to Abram and said, "To your offspring I will give this land."  So he built an altar there to the Lord, who had appeared to him.</a:t>
            </a:r>
          </a:p>
          <a:p>
            <a:pPr marL="0" indent="0" algn="ctr">
              <a:buNone/>
            </a:pPr>
            <a:r>
              <a:rPr lang="en-US" dirty="0">
                <a:solidFill>
                  <a:schemeClr val="bg1"/>
                </a:solidFill>
              </a:rPr>
              <a:t>From there he went on toward the hills east of Bethel and pitched his tent, with </a:t>
            </a:r>
            <a:r>
              <a:rPr lang="en-US" u="sng" dirty="0">
                <a:solidFill>
                  <a:schemeClr val="bg1"/>
                </a:solidFill>
              </a:rPr>
              <a:t>Bethel</a:t>
            </a:r>
            <a:r>
              <a:rPr lang="en-US" dirty="0">
                <a:solidFill>
                  <a:schemeClr val="bg1"/>
                </a:solidFill>
              </a:rPr>
              <a:t> on the west and </a:t>
            </a:r>
            <a:r>
              <a:rPr lang="en-US" u="sng" dirty="0">
                <a:solidFill>
                  <a:schemeClr val="bg1"/>
                </a:solidFill>
              </a:rPr>
              <a:t>Ai</a:t>
            </a:r>
            <a:r>
              <a:rPr lang="en-US" dirty="0">
                <a:solidFill>
                  <a:schemeClr val="bg1"/>
                </a:solidFill>
              </a:rPr>
              <a:t> on the east.  There he built an altar to the Lord and called on the name of the Lord.</a:t>
            </a:r>
            <a:r>
              <a:rPr lang="en-US" dirty="0"/>
              <a:t> </a:t>
            </a:r>
          </a:p>
          <a:p>
            <a:pPr marL="0" indent="0" algn="ctr">
              <a:buNone/>
            </a:pPr>
            <a:endParaRPr lang="en-US" sz="3200" dirty="0">
              <a:solidFill>
                <a:schemeClr val="bg1"/>
              </a:solidFill>
            </a:endParaRPr>
          </a:p>
        </p:txBody>
      </p:sp>
      <p:pic>
        <p:nvPicPr>
          <p:cNvPr id="4" name="Picture 4" descr="Image result for mt. fuji">
            <a:extLst>
              <a:ext uri="{FF2B5EF4-FFF2-40B4-BE49-F238E27FC236}">
                <a16:creationId xmlns:a16="http://schemas.microsoft.com/office/drawing/2014/main" id="{E2C1E46B-AFC9-4D03-86DE-E5571180E8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932" y="5292331"/>
            <a:ext cx="1761015" cy="132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14862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1E33C2-937B-4471-8990-7ED44F0558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C10E08-E621-4B1A-97E3-98F2C95977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 descr="Image result for Joshua 7 map">
            <a:extLst>
              <a:ext uri="{FF2B5EF4-FFF2-40B4-BE49-F238E27FC236}">
                <a16:creationId xmlns:a16="http://schemas.microsoft.com/office/drawing/2014/main" id="{844F3D29-635B-4C31-B2AE-1B936DE432B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449" t="33043" r="50000" b="27645"/>
          <a:stretch/>
        </p:blipFill>
        <p:spPr bwMode="auto">
          <a:xfrm>
            <a:off x="0" y="-97806"/>
            <a:ext cx="9162699" cy="70536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BF8A2308-771F-4262-9F8F-59E9B0B1F31B}"/>
              </a:ext>
            </a:extLst>
          </p:cNvPr>
          <p:cNvSpPr/>
          <p:nvPr/>
        </p:nvSpPr>
        <p:spPr>
          <a:xfrm>
            <a:off x="3260035" y="3856385"/>
            <a:ext cx="887895" cy="88789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C02E487-9F9B-421B-8AC1-6380CBF36600}"/>
              </a:ext>
            </a:extLst>
          </p:cNvPr>
          <p:cNvSpPr txBox="1"/>
          <p:nvPr/>
        </p:nvSpPr>
        <p:spPr>
          <a:xfrm>
            <a:off x="1510750" y="3617849"/>
            <a:ext cx="1528432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Bethel</a:t>
            </a:r>
          </a:p>
        </p:txBody>
      </p:sp>
      <p:sp>
        <p:nvSpPr>
          <p:cNvPr id="7" name="Isosceles Triangle 6">
            <a:extLst>
              <a:ext uri="{FF2B5EF4-FFF2-40B4-BE49-F238E27FC236}">
                <a16:creationId xmlns:a16="http://schemas.microsoft.com/office/drawing/2014/main" id="{1B4CDC66-E386-4BAE-9A43-FCC6EAE43EE6}"/>
              </a:ext>
            </a:extLst>
          </p:cNvPr>
          <p:cNvSpPr/>
          <p:nvPr/>
        </p:nvSpPr>
        <p:spPr>
          <a:xfrm>
            <a:off x="4770783" y="4325735"/>
            <a:ext cx="569843" cy="418543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Isosceles Triangle 8">
            <a:extLst>
              <a:ext uri="{FF2B5EF4-FFF2-40B4-BE49-F238E27FC236}">
                <a16:creationId xmlns:a16="http://schemas.microsoft.com/office/drawing/2014/main" id="{36B65974-20D2-4611-8172-E649325598D8}"/>
              </a:ext>
            </a:extLst>
          </p:cNvPr>
          <p:cNvSpPr/>
          <p:nvPr/>
        </p:nvSpPr>
        <p:spPr>
          <a:xfrm>
            <a:off x="5506281" y="4107075"/>
            <a:ext cx="569843" cy="418543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Arrow: Down 7">
            <a:extLst>
              <a:ext uri="{FF2B5EF4-FFF2-40B4-BE49-F238E27FC236}">
                <a16:creationId xmlns:a16="http://schemas.microsoft.com/office/drawing/2014/main" id="{D8375388-B7DD-484D-BE6D-56F8D5D0A8CF}"/>
              </a:ext>
            </a:extLst>
          </p:cNvPr>
          <p:cNvSpPr/>
          <p:nvPr/>
        </p:nvSpPr>
        <p:spPr>
          <a:xfrm>
            <a:off x="6983896" y="2319131"/>
            <a:ext cx="484632" cy="978408"/>
          </a:xfrm>
          <a:prstGeom prst="down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0D95F07-787D-446D-809C-F5EE9D1645D6}"/>
              </a:ext>
            </a:extLst>
          </p:cNvPr>
          <p:cNvSpPr txBox="1"/>
          <p:nvPr/>
        </p:nvSpPr>
        <p:spPr>
          <a:xfrm>
            <a:off x="5936971" y="1690689"/>
            <a:ext cx="2630592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/>
              <a:t>Joshua and army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59C8C7-2929-4FD4-AF95-25C19EE40FB4}"/>
              </a:ext>
            </a:extLst>
          </p:cNvPr>
          <p:cNvSpPr txBox="1"/>
          <p:nvPr/>
        </p:nvSpPr>
        <p:spPr>
          <a:xfrm>
            <a:off x="4572002" y="4850298"/>
            <a:ext cx="1388522" cy="523220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2800" dirty="0"/>
              <a:t>Ambush</a:t>
            </a:r>
          </a:p>
        </p:txBody>
      </p:sp>
    </p:spTree>
    <p:extLst>
      <p:ext uri="{BB962C8B-B14F-4D97-AF65-F5344CB8AC3E}">
        <p14:creationId xmlns:p14="http://schemas.microsoft.com/office/powerpoint/2010/main" val="187622232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F69D0-0E4E-47F7-89CB-3394487429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-337236"/>
            <a:ext cx="7886700" cy="1325563"/>
          </a:xfrm>
        </p:spPr>
        <p:txBody>
          <a:bodyPr/>
          <a:lstStyle/>
          <a:p>
            <a:pPr algn="ctr"/>
            <a:r>
              <a:rPr lang="en-US" dirty="0"/>
              <a:t> </a:t>
            </a:r>
            <a:r>
              <a:rPr lang="en-US" sz="3600" dirty="0"/>
              <a:t>vs. 3, vs. 12…?</a:t>
            </a:r>
            <a:endParaRPr lang="en-US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D39B4-4A0B-45A6-8280-0D80F2CFB8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874645"/>
            <a:ext cx="7886700" cy="562398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>
                <a:latin typeface="+mj-lt"/>
              </a:rPr>
              <a:t>There were 30,000, plus an additional 5,000, in ambush.  Joshua had many others with him.</a:t>
            </a:r>
          </a:p>
          <a:p>
            <a:pPr marL="0" indent="0" algn="ctr">
              <a:buNone/>
            </a:pPr>
            <a:endParaRPr lang="en-US" sz="800" dirty="0">
              <a:latin typeface="+mj-lt"/>
            </a:endParaRP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OR</a:t>
            </a:r>
          </a:p>
          <a:p>
            <a:pPr marL="0" indent="0" algn="ctr">
              <a:buNone/>
            </a:pPr>
            <a:endParaRPr lang="en-US" sz="800" dirty="0">
              <a:latin typeface="+mj-lt"/>
            </a:endParaRP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There were 5,000 in ambush; Joshua had the remaining 25,000 with him.</a:t>
            </a:r>
          </a:p>
          <a:p>
            <a:pPr marL="0" indent="0">
              <a:buNone/>
            </a:pPr>
            <a:endParaRPr lang="en-US" dirty="0">
              <a:latin typeface="+mj-lt"/>
            </a:endParaRP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Bottom line – </a:t>
            </a:r>
          </a:p>
          <a:p>
            <a:pPr marL="0" indent="0" algn="ctr">
              <a:buNone/>
            </a:pPr>
            <a:r>
              <a:rPr lang="en-US" dirty="0">
                <a:latin typeface="+mj-lt"/>
              </a:rPr>
              <a:t>Everyone was where they should be!</a:t>
            </a:r>
            <a:r>
              <a:rPr lang="en-US" dirty="0"/>
              <a:t> </a:t>
            </a:r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pic>
        <p:nvPicPr>
          <p:cNvPr id="4" name="Picture 4" descr="Image result for mt. fuji">
            <a:extLst>
              <a:ext uri="{FF2B5EF4-FFF2-40B4-BE49-F238E27FC236}">
                <a16:creationId xmlns:a16="http://schemas.microsoft.com/office/drawing/2014/main" id="{176AE5BF-B9F1-4C39-A335-9F4EC18622E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4932" y="5292331"/>
            <a:ext cx="1761015" cy="13255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60328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94</TotalTime>
  <Words>413</Words>
  <Application>Microsoft Office PowerPoint</Application>
  <PresentationFormat>On-screen Show (4:3)</PresentationFormat>
  <Paragraphs>117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PowerPoint Presentation</vt:lpstr>
      <vt:lpstr>Colossians 2:6-7</vt:lpstr>
      <vt:lpstr>PowerPoint Presentation</vt:lpstr>
      <vt:lpstr> Joshua</vt:lpstr>
      <vt:lpstr> vs. 1-2</vt:lpstr>
      <vt:lpstr>PowerPoint Presentation</vt:lpstr>
      <vt:lpstr>Genesis 12:6-8</vt:lpstr>
      <vt:lpstr>PowerPoint Presentation</vt:lpstr>
      <vt:lpstr> vs. 3, vs. 12…?</vt:lpstr>
      <vt:lpstr>PowerPoint Presentation</vt:lpstr>
      <vt:lpstr> </vt:lpstr>
      <vt:lpstr> Israel followed through:</vt:lpstr>
      <vt:lpstr>Deuteronomy 21:22-23</vt:lpstr>
      <vt:lpstr> Reflections</vt:lpstr>
      <vt:lpstr> Reflections</vt:lpstr>
      <vt:lpstr> Reflections</vt:lpstr>
      <vt:lpstr>Matthew 28:18-20</vt:lpstr>
      <vt:lpstr> Make disciples</vt:lpstr>
      <vt:lpstr>Colossians 2:6-7</vt:lpstr>
      <vt:lpstr> To get back on track -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 Tibbetts</dc:creator>
  <cp:lastModifiedBy>Worship</cp:lastModifiedBy>
  <cp:revision>18</cp:revision>
  <dcterms:created xsi:type="dcterms:W3CDTF">2019-02-02T16:03:11Z</dcterms:created>
  <dcterms:modified xsi:type="dcterms:W3CDTF">2019-02-02T17:55:39Z</dcterms:modified>
</cp:coreProperties>
</file>