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0" r:id="rId5"/>
    <p:sldId id="261" r:id="rId6"/>
    <p:sldId id="262" r:id="rId7"/>
    <p:sldId id="263" r:id="rId8"/>
    <p:sldId id="264" r:id="rId9"/>
    <p:sldId id="266" r:id="rId10"/>
    <p:sldId id="267" r:id="rId11"/>
    <p:sldId id="268" r:id="rId12"/>
    <p:sldId id="269" r:id="rId13"/>
    <p:sldId id="270" r:id="rId14"/>
    <p:sldId id="272" r:id="rId15"/>
    <p:sldId id="274" r:id="rId16"/>
    <p:sldId id="273"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A54331-FFFD-47DE-BC2A-61870DDE4D62}"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396574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54331-FFFD-47DE-BC2A-61870DDE4D62}"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64734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54331-FFFD-47DE-BC2A-61870DDE4D62}"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14433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54331-FFFD-47DE-BC2A-61870DDE4D62}"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33960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A54331-FFFD-47DE-BC2A-61870DDE4D62}"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38668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A54331-FFFD-47DE-BC2A-61870DDE4D62}"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37993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54331-FFFD-47DE-BC2A-61870DDE4D62}"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144455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A54331-FFFD-47DE-BC2A-61870DDE4D62}"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17831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54331-FFFD-47DE-BC2A-61870DDE4D62}"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19862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A54331-FFFD-47DE-BC2A-61870DDE4D62}"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251099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A54331-FFFD-47DE-BC2A-61870DDE4D62}"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8B602-CD4C-4C3E-9683-84AC924A5FB3}" type="slidenum">
              <a:rPr lang="en-US" smtClean="0"/>
              <a:t>‹#›</a:t>
            </a:fld>
            <a:endParaRPr lang="en-US"/>
          </a:p>
        </p:txBody>
      </p:sp>
    </p:spTree>
    <p:extLst>
      <p:ext uri="{BB962C8B-B14F-4D97-AF65-F5344CB8AC3E}">
        <p14:creationId xmlns:p14="http://schemas.microsoft.com/office/powerpoint/2010/main" val="301553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54331-FFFD-47DE-BC2A-61870DDE4D62}" type="datetimeFigureOut">
              <a:rPr lang="en-US" smtClean="0"/>
              <a:t>2/24/2019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8B602-CD4C-4C3E-9683-84AC924A5FB3}" type="slidenum">
              <a:rPr lang="en-US" smtClean="0"/>
              <a:t>‹#›</a:t>
            </a:fld>
            <a:endParaRPr lang="en-US"/>
          </a:p>
        </p:txBody>
      </p:sp>
    </p:spTree>
    <p:extLst>
      <p:ext uri="{BB962C8B-B14F-4D97-AF65-F5344CB8AC3E}">
        <p14:creationId xmlns:p14="http://schemas.microsoft.com/office/powerpoint/2010/main" val="2848332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46F-EB77-435A-A8E6-B47C8371D5D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8BD49E-C612-4CB5-B0B9-CF8B479EAD00}"/>
              </a:ext>
            </a:extLst>
          </p:cNvPr>
          <p:cNvSpPr>
            <a:spLocks noGrp="1"/>
          </p:cNvSpPr>
          <p:nvPr>
            <p:ph type="subTitle" idx="1"/>
          </p:nvPr>
        </p:nvSpPr>
        <p:spPr/>
        <p:txBody>
          <a:bodyPr/>
          <a:lstStyle/>
          <a:p>
            <a:endParaRPr lang="en-US"/>
          </a:p>
        </p:txBody>
      </p:sp>
      <p:pic>
        <p:nvPicPr>
          <p:cNvPr id="2052" name="Picture 4" descr="Image result for Mt Hood">
            <a:extLst>
              <a:ext uri="{FF2B5EF4-FFF2-40B4-BE49-F238E27FC236}">
                <a16:creationId xmlns:a16="http://schemas.microsoft.com/office/drawing/2014/main" id="{DC57CE78-22AB-48BB-A66F-EE20DD67A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7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D874C9-C3FF-4FC6-ACA3-099A02720E89}"/>
              </a:ext>
            </a:extLst>
          </p:cNvPr>
          <p:cNvSpPr txBox="1"/>
          <p:nvPr/>
        </p:nvSpPr>
        <p:spPr>
          <a:xfrm>
            <a:off x="5141844" y="238543"/>
            <a:ext cx="3644011" cy="1415772"/>
          </a:xfrm>
          <a:prstGeom prst="rect">
            <a:avLst/>
          </a:prstGeom>
          <a:noFill/>
        </p:spPr>
        <p:txBody>
          <a:bodyPr wrap="none" rtlCol="0">
            <a:spAutoFit/>
          </a:bodyPr>
          <a:lstStyle/>
          <a:p>
            <a:pPr algn="ctr"/>
            <a:r>
              <a:rPr lang="en-US" sz="2000" i="1" dirty="0">
                <a:solidFill>
                  <a:schemeClr val="bg1"/>
                </a:solidFill>
              </a:rPr>
              <a:t>Great is the Lord</a:t>
            </a:r>
          </a:p>
          <a:p>
            <a:pPr algn="ctr"/>
            <a:r>
              <a:rPr lang="en-US" sz="2000" i="1" dirty="0">
                <a:solidFill>
                  <a:schemeClr val="bg1"/>
                </a:solidFill>
              </a:rPr>
              <a:t>and most worthy of praise;</a:t>
            </a:r>
          </a:p>
          <a:p>
            <a:pPr algn="ctr"/>
            <a:r>
              <a:rPr lang="en-US" sz="2000" i="1" dirty="0">
                <a:solidFill>
                  <a:schemeClr val="bg1"/>
                </a:solidFill>
              </a:rPr>
              <a:t>His greatness no one can fathom.</a:t>
            </a:r>
          </a:p>
          <a:p>
            <a:endParaRPr lang="en-US" sz="800" i="1" dirty="0">
              <a:solidFill>
                <a:schemeClr val="bg1"/>
              </a:solidFill>
            </a:endParaRPr>
          </a:p>
          <a:p>
            <a:pPr algn="ctr"/>
            <a:r>
              <a:rPr lang="en-US" i="1" dirty="0">
                <a:solidFill>
                  <a:schemeClr val="bg1"/>
                </a:solidFill>
              </a:rPr>
              <a:t>Psalm 145:3</a:t>
            </a:r>
          </a:p>
        </p:txBody>
      </p:sp>
    </p:spTree>
    <p:extLst>
      <p:ext uri="{BB962C8B-B14F-4D97-AF65-F5344CB8AC3E}">
        <p14:creationId xmlns:p14="http://schemas.microsoft.com/office/powerpoint/2010/main" val="8453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C32A-D695-4B3C-8C70-A661DB7FACE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4FBB186-20AE-456F-8951-FB1FE7641DEC}"/>
              </a:ext>
            </a:extLst>
          </p:cNvPr>
          <p:cNvSpPr>
            <a:spLocks noGrp="1"/>
          </p:cNvSpPr>
          <p:nvPr>
            <p:ph idx="1"/>
          </p:nvPr>
        </p:nvSpPr>
        <p:spPr/>
        <p:txBody>
          <a:bodyPr/>
          <a:lstStyle/>
          <a:p>
            <a:pPr marL="0" indent="0">
              <a:buNone/>
            </a:pPr>
            <a:r>
              <a:rPr lang="en-US" dirty="0"/>
              <a:t> </a:t>
            </a:r>
          </a:p>
        </p:txBody>
      </p:sp>
      <p:pic>
        <p:nvPicPr>
          <p:cNvPr id="3074" name="Picture 2" descr="Image result for nations that Israel displaced in the Promised Land">
            <a:extLst>
              <a:ext uri="{FF2B5EF4-FFF2-40B4-BE49-F238E27FC236}">
                <a16:creationId xmlns:a16="http://schemas.microsoft.com/office/drawing/2014/main" id="{F282C408-357C-4539-A36C-BBC1F2ED1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896" y="1"/>
            <a:ext cx="4558747" cy="684960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9574E9C-4D65-4343-ABFA-F159F5EC3141}"/>
              </a:ext>
            </a:extLst>
          </p:cNvPr>
          <p:cNvSpPr/>
          <p:nvPr/>
        </p:nvSpPr>
        <p:spPr>
          <a:xfrm>
            <a:off x="5128593" y="3498575"/>
            <a:ext cx="304800" cy="2782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7D1E39F3-35EF-4155-B6A8-8D729917A742}"/>
              </a:ext>
            </a:extLst>
          </p:cNvPr>
          <p:cNvSpPr/>
          <p:nvPr/>
        </p:nvSpPr>
        <p:spPr>
          <a:xfrm rot="1380000">
            <a:off x="5045662" y="3780422"/>
            <a:ext cx="194740" cy="620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33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68E0-5E0C-4C25-A23F-97CA025EAC7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F059503-417E-4BBA-BEE2-1341335B6227}"/>
              </a:ext>
            </a:extLst>
          </p:cNvPr>
          <p:cNvSpPr>
            <a:spLocks noGrp="1"/>
          </p:cNvSpPr>
          <p:nvPr>
            <p:ph idx="1"/>
          </p:nvPr>
        </p:nvSpPr>
        <p:spPr/>
        <p:txBody>
          <a:bodyPr/>
          <a:lstStyle/>
          <a:p>
            <a:pPr marL="0" indent="0">
              <a:buNone/>
            </a:pPr>
            <a:r>
              <a:rPr lang="en-US" dirty="0"/>
              <a:t> </a:t>
            </a:r>
          </a:p>
        </p:txBody>
      </p:sp>
      <p:pic>
        <p:nvPicPr>
          <p:cNvPr id="1026" name="Picture 2" descr="Image result for gibeonite cities map in the bible">
            <a:extLst>
              <a:ext uri="{FF2B5EF4-FFF2-40B4-BE49-F238E27FC236}">
                <a16:creationId xmlns:a16="http://schemas.microsoft.com/office/drawing/2014/main" id="{0E9D0E71-D388-44FD-AC6B-37D4BEBE0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94" y="0"/>
            <a:ext cx="5420140" cy="688318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3ED091C7-AC1F-4D14-A21E-AB8BEC4EFF03}"/>
              </a:ext>
            </a:extLst>
          </p:cNvPr>
          <p:cNvSpPr/>
          <p:nvPr/>
        </p:nvSpPr>
        <p:spPr>
          <a:xfrm rot="900000">
            <a:off x="4329683" y="15666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2C460A-F6F6-41D5-AD02-598CE517106E}"/>
              </a:ext>
            </a:extLst>
          </p:cNvPr>
          <p:cNvSpPr/>
          <p:nvPr/>
        </p:nvSpPr>
        <p:spPr>
          <a:xfrm rot="900000">
            <a:off x="4690358" y="32514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B5074C4-C7D7-43A4-8842-653003EF8C28}"/>
              </a:ext>
            </a:extLst>
          </p:cNvPr>
          <p:cNvSpPr/>
          <p:nvPr/>
        </p:nvSpPr>
        <p:spPr>
          <a:xfrm>
            <a:off x="2226364" y="2591065"/>
            <a:ext cx="3246783" cy="2033943"/>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BBC9920-7E65-4249-9DC3-235C7D5598FA}"/>
              </a:ext>
            </a:extLst>
          </p:cNvPr>
          <p:cNvSpPr/>
          <p:nvPr/>
        </p:nvSpPr>
        <p:spPr>
          <a:xfrm>
            <a:off x="5592417" y="4359964"/>
            <a:ext cx="1359174" cy="636105"/>
          </a:xfrm>
          <a:prstGeom prst="roundRect">
            <a:avLst/>
          </a:prstGeom>
          <a:solidFill>
            <a:schemeClr val="accent1">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60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AC2-2C9F-4F65-A520-6F429C2C8FDA}"/>
              </a:ext>
            </a:extLst>
          </p:cNvPr>
          <p:cNvSpPr>
            <a:spLocks noGrp="1"/>
          </p:cNvSpPr>
          <p:nvPr>
            <p:ph type="title"/>
          </p:nvPr>
        </p:nvSpPr>
        <p:spPr>
          <a:xfrm>
            <a:off x="628650" y="60325"/>
            <a:ext cx="7886700" cy="1325563"/>
          </a:xfrm>
        </p:spPr>
        <p:txBody>
          <a:bodyPr>
            <a:normAutofit/>
          </a:bodyPr>
          <a:lstStyle/>
          <a:p>
            <a:pPr algn="ctr"/>
            <a:r>
              <a:rPr lang="en-US" dirty="0">
                <a:solidFill>
                  <a:schemeClr val="bg1"/>
                </a:solidFill>
              </a:rPr>
              <a:t>Psalm 84:10</a:t>
            </a:r>
          </a:p>
        </p:txBody>
      </p:sp>
      <p:sp>
        <p:nvSpPr>
          <p:cNvPr id="3" name="Content Placeholder 2">
            <a:extLst>
              <a:ext uri="{FF2B5EF4-FFF2-40B4-BE49-F238E27FC236}">
                <a16:creationId xmlns:a16="http://schemas.microsoft.com/office/drawing/2014/main" id="{86E76E8A-3CA7-4869-8A73-8ADE272BB66E}"/>
              </a:ext>
            </a:extLst>
          </p:cNvPr>
          <p:cNvSpPr>
            <a:spLocks noGrp="1"/>
          </p:cNvSpPr>
          <p:nvPr>
            <p:ph idx="1"/>
          </p:nvPr>
        </p:nvSpPr>
        <p:spPr>
          <a:xfrm>
            <a:off x="628650" y="1385889"/>
            <a:ext cx="7886700" cy="5016359"/>
          </a:xfrm>
        </p:spPr>
        <p:txBody>
          <a:bodyPr>
            <a:normAutofit/>
          </a:bodyPr>
          <a:lstStyle/>
          <a:p>
            <a:pPr marL="0" indent="0" algn="ctr">
              <a:buNone/>
            </a:pPr>
            <a:r>
              <a:rPr lang="en-US" sz="3600" dirty="0">
                <a:solidFill>
                  <a:schemeClr val="bg1"/>
                </a:solidFill>
              </a:rPr>
              <a:t>I would rather be a doorkeeper in the house of my God than dwell in the tents of the wicked.</a:t>
            </a:r>
          </a:p>
        </p:txBody>
      </p:sp>
      <p:pic>
        <p:nvPicPr>
          <p:cNvPr id="4" name="Picture 4" descr="Image result for Mt Hood">
            <a:extLst>
              <a:ext uri="{FF2B5EF4-FFF2-40B4-BE49-F238E27FC236}">
                <a16:creationId xmlns:a16="http://schemas.microsoft.com/office/drawing/2014/main" id="{26779EAF-1C1F-4B55-BF26-D7A6910C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2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AC2-2C9F-4F65-A520-6F429C2C8FDA}"/>
              </a:ext>
            </a:extLst>
          </p:cNvPr>
          <p:cNvSpPr>
            <a:spLocks noGrp="1"/>
          </p:cNvSpPr>
          <p:nvPr>
            <p:ph type="title"/>
          </p:nvPr>
        </p:nvSpPr>
        <p:spPr>
          <a:xfrm>
            <a:off x="628650" y="60325"/>
            <a:ext cx="7886700" cy="1325563"/>
          </a:xfrm>
        </p:spPr>
        <p:txBody>
          <a:bodyPr>
            <a:normAutofit/>
          </a:bodyPr>
          <a:lstStyle/>
          <a:p>
            <a:pPr algn="ctr"/>
            <a:r>
              <a:rPr lang="en-US" dirty="0">
                <a:solidFill>
                  <a:schemeClr val="bg1"/>
                </a:solidFill>
              </a:rPr>
              <a:t>II Samuel 21:1</a:t>
            </a:r>
          </a:p>
        </p:txBody>
      </p:sp>
      <p:sp>
        <p:nvSpPr>
          <p:cNvPr id="3" name="Content Placeholder 2">
            <a:extLst>
              <a:ext uri="{FF2B5EF4-FFF2-40B4-BE49-F238E27FC236}">
                <a16:creationId xmlns:a16="http://schemas.microsoft.com/office/drawing/2014/main" id="{86E76E8A-3CA7-4869-8A73-8ADE272BB66E}"/>
              </a:ext>
            </a:extLst>
          </p:cNvPr>
          <p:cNvSpPr>
            <a:spLocks noGrp="1"/>
          </p:cNvSpPr>
          <p:nvPr>
            <p:ph idx="1"/>
          </p:nvPr>
        </p:nvSpPr>
        <p:spPr>
          <a:xfrm>
            <a:off x="628650" y="1385889"/>
            <a:ext cx="7886700" cy="5016359"/>
          </a:xfrm>
        </p:spPr>
        <p:txBody>
          <a:bodyPr>
            <a:normAutofit/>
          </a:bodyPr>
          <a:lstStyle/>
          <a:p>
            <a:pPr marL="0" indent="0" algn="ctr">
              <a:buNone/>
            </a:pPr>
            <a:r>
              <a:rPr lang="en-US" sz="3600" dirty="0">
                <a:solidFill>
                  <a:schemeClr val="bg1"/>
                </a:solidFill>
              </a:rPr>
              <a:t>During the reign of David, there was a famine for three successive years; so David sought the face of the Lord.  The Lord said, "It is on account of  Saul and his blood-stained house; it is because he put the </a:t>
            </a:r>
            <a:r>
              <a:rPr lang="en-US" sz="3600" u="sng" dirty="0">
                <a:solidFill>
                  <a:schemeClr val="bg1"/>
                </a:solidFill>
              </a:rPr>
              <a:t>Gibeonites</a:t>
            </a:r>
            <a:r>
              <a:rPr lang="en-US" sz="3600" dirty="0">
                <a:solidFill>
                  <a:schemeClr val="bg1"/>
                </a:solidFill>
              </a:rPr>
              <a:t> to death."</a:t>
            </a:r>
          </a:p>
        </p:txBody>
      </p:sp>
      <p:pic>
        <p:nvPicPr>
          <p:cNvPr id="4" name="Picture 4" descr="Image result for Mt Hood">
            <a:extLst>
              <a:ext uri="{FF2B5EF4-FFF2-40B4-BE49-F238E27FC236}">
                <a16:creationId xmlns:a16="http://schemas.microsoft.com/office/drawing/2014/main" id="{26779EAF-1C1F-4B55-BF26-D7A6910C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1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AC2-2C9F-4F65-A520-6F429C2C8FDA}"/>
              </a:ext>
            </a:extLst>
          </p:cNvPr>
          <p:cNvSpPr>
            <a:spLocks noGrp="1"/>
          </p:cNvSpPr>
          <p:nvPr>
            <p:ph type="title"/>
          </p:nvPr>
        </p:nvSpPr>
        <p:spPr>
          <a:xfrm>
            <a:off x="628650" y="60325"/>
            <a:ext cx="7886700" cy="1325563"/>
          </a:xfrm>
        </p:spPr>
        <p:txBody>
          <a:bodyPr>
            <a:normAutofit/>
          </a:bodyPr>
          <a:lstStyle/>
          <a:p>
            <a:pPr algn="ctr"/>
            <a:r>
              <a:rPr lang="en-US" dirty="0">
                <a:solidFill>
                  <a:schemeClr val="bg1"/>
                </a:solidFill>
              </a:rPr>
              <a:t>I Chronicles 12:4</a:t>
            </a:r>
          </a:p>
        </p:txBody>
      </p:sp>
      <p:sp>
        <p:nvSpPr>
          <p:cNvPr id="3" name="Content Placeholder 2">
            <a:extLst>
              <a:ext uri="{FF2B5EF4-FFF2-40B4-BE49-F238E27FC236}">
                <a16:creationId xmlns:a16="http://schemas.microsoft.com/office/drawing/2014/main" id="{86E76E8A-3CA7-4869-8A73-8ADE272BB66E}"/>
              </a:ext>
            </a:extLst>
          </p:cNvPr>
          <p:cNvSpPr>
            <a:spLocks noGrp="1"/>
          </p:cNvSpPr>
          <p:nvPr>
            <p:ph idx="1"/>
          </p:nvPr>
        </p:nvSpPr>
        <p:spPr>
          <a:xfrm>
            <a:off x="628650" y="1452149"/>
            <a:ext cx="7886700" cy="5016359"/>
          </a:xfrm>
        </p:spPr>
        <p:txBody>
          <a:bodyPr>
            <a:normAutofit/>
          </a:bodyPr>
          <a:lstStyle/>
          <a:p>
            <a:pPr marL="0" indent="0" algn="ctr">
              <a:buNone/>
            </a:pPr>
            <a:r>
              <a:rPr lang="en-US" sz="3600" dirty="0">
                <a:solidFill>
                  <a:schemeClr val="bg1"/>
                </a:solidFill>
              </a:rPr>
              <a:t>...and Ishmaiah the </a:t>
            </a:r>
            <a:r>
              <a:rPr lang="en-US" sz="3600" u="sng" dirty="0">
                <a:solidFill>
                  <a:schemeClr val="bg1"/>
                </a:solidFill>
              </a:rPr>
              <a:t>Gibeonite</a:t>
            </a:r>
            <a:r>
              <a:rPr lang="en-US" sz="3600" dirty="0">
                <a:solidFill>
                  <a:schemeClr val="bg1"/>
                </a:solidFill>
              </a:rPr>
              <a:t>, a mighty man among the Thirty, who was a leader of the Thirty.</a:t>
            </a:r>
            <a:r>
              <a:rPr lang="en-US" dirty="0">
                <a:solidFill>
                  <a:schemeClr val="bg1"/>
                </a:solidFill>
              </a:rPr>
              <a:t> </a:t>
            </a:r>
            <a:endParaRPr lang="en-US" sz="3600" dirty="0">
              <a:solidFill>
                <a:schemeClr val="bg1"/>
              </a:solidFill>
            </a:endParaRPr>
          </a:p>
        </p:txBody>
      </p:sp>
      <p:pic>
        <p:nvPicPr>
          <p:cNvPr id="4" name="Picture 4" descr="Image result for Mt Hood">
            <a:extLst>
              <a:ext uri="{FF2B5EF4-FFF2-40B4-BE49-F238E27FC236}">
                <a16:creationId xmlns:a16="http://schemas.microsoft.com/office/drawing/2014/main" id="{26779EAF-1C1F-4B55-BF26-D7A6910C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5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AC2-2C9F-4F65-A520-6F429C2C8FDA}"/>
              </a:ext>
            </a:extLst>
          </p:cNvPr>
          <p:cNvSpPr>
            <a:spLocks noGrp="1"/>
          </p:cNvSpPr>
          <p:nvPr>
            <p:ph type="title"/>
          </p:nvPr>
        </p:nvSpPr>
        <p:spPr>
          <a:xfrm>
            <a:off x="628650" y="60325"/>
            <a:ext cx="7886700" cy="1325563"/>
          </a:xfrm>
        </p:spPr>
        <p:txBody>
          <a:bodyPr>
            <a:normAutofit/>
          </a:bodyPr>
          <a:lstStyle/>
          <a:p>
            <a:pPr algn="ctr"/>
            <a:r>
              <a:rPr lang="en-US" dirty="0">
                <a:solidFill>
                  <a:schemeClr val="bg1"/>
                </a:solidFill>
              </a:rPr>
              <a:t>I Kings 3:4-5</a:t>
            </a:r>
          </a:p>
        </p:txBody>
      </p:sp>
      <p:sp>
        <p:nvSpPr>
          <p:cNvPr id="3" name="Content Placeholder 2">
            <a:extLst>
              <a:ext uri="{FF2B5EF4-FFF2-40B4-BE49-F238E27FC236}">
                <a16:creationId xmlns:a16="http://schemas.microsoft.com/office/drawing/2014/main" id="{86E76E8A-3CA7-4869-8A73-8ADE272BB66E}"/>
              </a:ext>
            </a:extLst>
          </p:cNvPr>
          <p:cNvSpPr>
            <a:spLocks noGrp="1"/>
          </p:cNvSpPr>
          <p:nvPr>
            <p:ph idx="1"/>
          </p:nvPr>
        </p:nvSpPr>
        <p:spPr>
          <a:xfrm>
            <a:off x="628650" y="1452149"/>
            <a:ext cx="7886700" cy="5016359"/>
          </a:xfrm>
        </p:spPr>
        <p:txBody>
          <a:bodyPr>
            <a:normAutofit/>
          </a:bodyPr>
          <a:lstStyle/>
          <a:p>
            <a:pPr marL="0" indent="0" algn="ctr">
              <a:buNone/>
            </a:pPr>
            <a:r>
              <a:rPr lang="en-US" sz="3600" dirty="0">
                <a:solidFill>
                  <a:schemeClr val="bg1"/>
                </a:solidFill>
              </a:rPr>
              <a:t>The king went to </a:t>
            </a:r>
            <a:r>
              <a:rPr lang="en-US" sz="3600" u="sng" dirty="0">
                <a:solidFill>
                  <a:schemeClr val="bg1"/>
                </a:solidFill>
              </a:rPr>
              <a:t>Gibeon</a:t>
            </a:r>
            <a:r>
              <a:rPr lang="en-US" sz="3600" dirty="0">
                <a:solidFill>
                  <a:schemeClr val="bg1"/>
                </a:solidFill>
              </a:rPr>
              <a:t> to offer sacrifices, for that was the most important high place, and Solomon offered a thousand burnt offerings on that altar.  At </a:t>
            </a:r>
            <a:r>
              <a:rPr lang="en-US" sz="3600" u="sng" dirty="0">
                <a:solidFill>
                  <a:schemeClr val="bg1"/>
                </a:solidFill>
              </a:rPr>
              <a:t>Gibeon</a:t>
            </a:r>
            <a:r>
              <a:rPr lang="en-US" sz="3600" dirty="0">
                <a:solidFill>
                  <a:schemeClr val="bg1"/>
                </a:solidFill>
              </a:rPr>
              <a:t> the Lord appeared to Solomon during the night in a dream....</a:t>
            </a:r>
          </a:p>
        </p:txBody>
      </p:sp>
      <p:pic>
        <p:nvPicPr>
          <p:cNvPr id="4" name="Picture 4" descr="Image result for Mt Hood">
            <a:extLst>
              <a:ext uri="{FF2B5EF4-FFF2-40B4-BE49-F238E27FC236}">
                <a16:creationId xmlns:a16="http://schemas.microsoft.com/office/drawing/2014/main" id="{26779EAF-1C1F-4B55-BF26-D7A6910C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1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AC2-2C9F-4F65-A520-6F429C2C8FDA}"/>
              </a:ext>
            </a:extLst>
          </p:cNvPr>
          <p:cNvSpPr>
            <a:spLocks noGrp="1"/>
          </p:cNvSpPr>
          <p:nvPr>
            <p:ph type="title"/>
          </p:nvPr>
        </p:nvSpPr>
        <p:spPr>
          <a:xfrm>
            <a:off x="628650" y="60325"/>
            <a:ext cx="7886700" cy="1325563"/>
          </a:xfrm>
        </p:spPr>
        <p:txBody>
          <a:bodyPr>
            <a:normAutofit/>
          </a:bodyPr>
          <a:lstStyle/>
          <a:p>
            <a:pPr algn="ctr"/>
            <a:r>
              <a:rPr lang="en-US" dirty="0">
                <a:solidFill>
                  <a:schemeClr val="bg1"/>
                </a:solidFill>
              </a:rPr>
              <a:t>Nehemiah 3:7</a:t>
            </a:r>
          </a:p>
        </p:txBody>
      </p:sp>
      <p:sp>
        <p:nvSpPr>
          <p:cNvPr id="3" name="Content Placeholder 2">
            <a:extLst>
              <a:ext uri="{FF2B5EF4-FFF2-40B4-BE49-F238E27FC236}">
                <a16:creationId xmlns:a16="http://schemas.microsoft.com/office/drawing/2014/main" id="{86E76E8A-3CA7-4869-8A73-8ADE272BB66E}"/>
              </a:ext>
            </a:extLst>
          </p:cNvPr>
          <p:cNvSpPr>
            <a:spLocks noGrp="1"/>
          </p:cNvSpPr>
          <p:nvPr>
            <p:ph idx="1"/>
          </p:nvPr>
        </p:nvSpPr>
        <p:spPr>
          <a:xfrm>
            <a:off x="628650" y="1452149"/>
            <a:ext cx="7886700" cy="5016359"/>
          </a:xfrm>
        </p:spPr>
        <p:txBody>
          <a:bodyPr>
            <a:normAutofit/>
          </a:bodyPr>
          <a:lstStyle/>
          <a:p>
            <a:pPr marL="0" indent="0" algn="ctr">
              <a:buNone/>
            </a:pPr>
            <a:r>
              <a:rPr lang="en-US" sz="3600" dirty="0">
                <a:solidFill>
                  <a:schemeClr val="bg1"/>
                </a:solidFill>
              </a:rPr>
              <a:t>Next to them repairs were made by men from </a:t>
            </a:r>
            <a:r>
              <a:rPr lang="en-US" sz="3600" u="sng" dirty="0">
                <a:solidFill>
                  <a:schemeClr val="bg1"/>
                </a:solidFill>
              </a:rPr>
              <a:t>Gibeon</a:t>
            </a:r>
            <a:r>
              <a:rPr lang="en-US" sz="3600" dirty="0">
                <a:solidFill>
                  <a:schemeClr val="bg1"/>
                </a:solidFill>
              </a:rPr>
              <a:t> and Mizpah - Melatiah of </a:t>
            </a:r>
            <a:r>
              <a:rPr lang="en-US" sz="3600" u="sng" dirty="0">
                <a:solidFill>
                  <a:schemeClr val="bg1"/>
                </a:solidFill>
              </a:rPr>
              <a:t>Gibeon</a:t>
            </a:r>
            <a:r>
              <a:rPr lang="en-US" sz="3600" dirty="0">
                <a:solidFill>
                  <a:schemeClr val="bg1"/>
                </a:solidFill>
              </a:rPr>
              <a:t>...</a:t>
            </a:r>
          </a:p>
        </p:txBody>
      </p:sp>
      <p:pic>
        <p:nvPicPr>
          <p:cNvPr id="4" name="Picture 4" descr="Image result for Mt Hood">
            <a:extLst>
              <a:ext uri="{FF2B5EF4-FFF2-40B4-BE49-F238E27FC236}">
                <a16:creationId xmlns:a16="http://schemas.microsoft.com/office/drawing/2014/main" id="{26779EAF-1C1F-4B55-BF26-D7A6910C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3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DE52-1C92-4594-877F-AE1097EE3D39}"/>
              </a:ext>
            </a:extLst>
          </p:cNvPr>
          <p:cNvSpPr>
            <a:spLocks noGrp="1"/>
          </p:cNvSpPr>
          <p:nvPr>
            <p:ph type="title"/>
          </p:nvPr>
        </p:nvSpPr>
        <p:spPr>
          <a:xfrm>
            <a:off x="628650" y="73582"/>
            <a:ext cx="7886700" cy="1325563"/>
          </a:xfrm>
        </p:spPr>
        <p:txBody>
          <a:bodyPr>
            <a:normAutofit/>
          </a:bodyPr>
          <a:lstStyle/>
          <a:p>
            <a:pPr algn="ctr"/>
            <a:r>
              <a:rPr lang="en-US" sz="3600" dirty="0"/>
              <a:t>How can we always be </a:t>
            </a:r>
            <a:r>
              <a:rPr lang="en-US" sz="3600" u="sng" dirty="0"/>
              <a:t>inquiring</a:t>
            </a:r>
            <a:r>
              <a:rPr lang="en-US" sz="3600" dirty="0"/>
              <a:t> of the Lord?</a:t>
            </a:r>
          </a:p>
        </p:txBody>
      </p:sp>
      <p:sp>
        <p:nvSpPr>
          <p:cNvPr id="3" name="Content Placeholder 2">
            <a:extLst>
              <a:ext uri="{FF2B5EF4-FFF2-40B4-BE49-F238E27FC236}">
                <a16:creationId xmlns:a16="http://schemas.microsoft.com/office/drawing/2014/main" id="{44EC52FC-843C-45EA-BAC3-9F4088E371FE}"/>
              </a:ext>
            </a:extLst>
          </p:cNvPr>
          <p:cNvSpPr>
            <a:spLocks noGrp="1"/>
          </p:cNvSpPr>
          <p:nvPr>
            <p:ph idx="1"/>
          </p:nvPr>
        </p:nvSpPr>
        <p:spPr>
          <a:xfrm>
            <a:off x="628650" y="1452153"/>
            <a:ext cx="7886700" cy="4777818"/>
          </a:xfrm>
        </p:spPr>
        <p:txBody>
          <a:bodyPr/>
          <a:lstStyle/>
          <a:p>
            <a:pPr marL="0" indent="0">
              <a:buNone/>
            </a:pPr>
            <a:r>
              <a:rPr lang="en-US" dirty="0"/>
              <a:t>The whole orientation of our lives should be toward the Lord.</a:t>
            </a:r>
          </a:p>
          <a:p>
            <a:pPr marL="0" indent="0" algn="ctr">
              <a:buNone/>
            </a:pPr>
            <a:r>
              <a:rPr lang="en-US" sz="2400" dirty="0"/>
              <a:t>Seek first the Kingdom of God</a:t>
            </a:r>
          </a:p>
          <a:p>
            <a:pPr marL="0" indent="0" algn="ctr">
              <a:buNone/>
            </a:pPr>
            <a:r>
              <a:rPr lang="en-US" sz="2400" dirty="0"/>
              <a:t>and His righteousness…</a:t>
            </a:r>
          </a:p>
          <a:p>
            <a:pPr marL="0" indent="0" algn="ctr">
              <a:buNone/>
            </a:pPr>
            <a:r>
              <a:rPr lang="en-US" sz="2000" dirty="0"/>
              <a:t>Matthew 6:33</a:t>
            </a:r>
          </a:p>
        </p:txBody>
      </p:sp>
      <p:pic>
        <p:nvPicPr>
          <p:cNvPr id="4" name="Picture 4" descr="Image result for Mt Hood">
            <a:extLst>
              <a:ext uri="{FF2B5EF4-FFF2-40B4-BE49-F238E27FC236}">
                <a16:creationId xmlns:a16="http://schemas.microsoft.com/office/drawing/2014/main" id="{C321314B-A248-4ADD-93EE-250BAA88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64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DE52-1C92-4594-877F-AE1097EE3D39}"/>
              </a:ext>
            </a:extLst>
          </p:cNvPr>
          <p:cNvSpPr>
            <a:spLocks noGrp="1"/>
          </p:cNvSpPr>
          <p:nvPr>
            <p:ph type="title"/>
          </p:nvPr>
        </p:nvSpPr>
        <p:spPr>
          <a:xfrm>
            <a:off x="628650" y="73582"/>
            <a:ext cx="7886700" cy="1325563"/>
          </a:xfrm>
        </p:spPr>
        <p:txBody>
          <a:bodyPr>
            <a:normAutofit/>
          </a:bodyPr>
          <a:lstStyle/>
          <a:p>
            <a:pPr algn="ctr"/>
            <a:r>
              <a:rPr lang="en-US" sz="3600" dirty="0"/>
              <a:t>How can we always be </a:t>
            </a:r>
            <a:r>
              <a:rPr lang="en-US" sz="3600" u="sng" dirty="0"/>
              <a:t>inquiring</a:t>
            </a:r>
            <a:r>
              <a:rPr lang="en-US" sz="3600" dirty="0"/>
              <a:t> of the Lord?</a:t>
            </a:r>
          </a:p>
        </p:txBody>
      </p:sp>
      <p:sp>
        <p:nvSpPr>
          <p:cNvPr id="3" name="Content Placeholder 2">
            <a:extLst>
              <a:ext uri="{FF2B5EF4-FFF2-40B4-BE49-F238E27FC236}">
                <a16:creationId xmlns:a16="http://schemas.microsoft.com/office/drawing/2014/main" id="{44EC52FC-843C-45EA-BAC3-9F4088E371FE}"/>
              </a:ext>
            </a:extLst>
          </p:cNvPr>
          <p:cNvSpPr>
            <a:spLocks noGrp="1"/>
          </p:cNvSpPr>
          <p:nvPr>
            <p:ph idx="1"/>
          </p:nvPr>
        </p:nvSpPr>
        <p:spPr>
          <a:xfrm>
            <a:off x="628650" y="1452153"/>
            <a:ext cx="7886700" cy="4777818"/>
          </a:xfrm>
        </p:spPr>
        <p:txBody>
          <a:bodyPr/>
          <a:lstStyle/>
          <a:p>
            <a:pPr marL="0" indent="0">
              <a:buNone/>
            </a:pPr>
            <a:r>
              <a:rPr lang="en-US" dirty="0"/>
              <a:t>The whole orientation of our lives should be toward the Lord.</a:t>
            </a:r>
          </a:p>
          <a:p>
            <a:pPr marL="0" indent="0">
              <a:buNone/>
            </a:pPr>
            <a:endParaRPr lang="en-US" sz="800" dirty="0"/>
          </a:p>
          <a:p>
            <a:pPr marL="0" indent="0">
              <a:buNone/>
            </a:pPr>
            <a:r>
              <a:rPr lang="en-US" dirty="0"/>
              <a:t>The </a:t>
            </a:r>
            <a:r>
              <a:rPr lang="en-US" u="sng" dirty="0"/>
              <a:t>primary</a:t>
            </a:r>
            <a:r>
              <a:rPr lang="en-US" dirty="0"/>
              <a:t> place that we inquire of the Lord is in the Bible.</a:t>
            </a:r>
          </a:p>
          <a:p>
            <a:pPr marL="0" indent="0" algn="ctr">
              <a:buNone/>
            </a:pPr>
            <a:r>
              <a:rPr lang="en-US" sz="2400" dirty="0"/>
              <a:t>If a ruler's anger rises against you, do not leave your post; </a:t>
            </a:r>
            <a:r>
              <a:rPr lang="en-US" sz="2400" u="sng" dirty="0"/>
              <a:t>calmness</a:t>
            </a:r>
            <a:r>
              <a:rPr lang="en-US" sz="2400" dirty="0"/>
              <a:t> can lay great errors to rest.  </a:t>
            </a:r>
            <a:r>
              <a:rPr lang="en-US" sz="2000" dirty="0"/>
              <a:t>Ecclesiastes 10:4</a:t>
            </a:r>
          </a:p>
          <a:p>
            <a:pPr marL="0" indent="0" algn="ctr">
              <a:buNone/>
            </a:pPr>
            <a:endParaRPr lang="en-US" sz="800" dirty="0"/>
          </a:p>
          <a:p>
            <a:pPr marL="0" indent="0" algn="ctr">
              <a:buNone/>
            </a:pPr>
            <a:r>
              <a:rPr lang="en-US" sz="2400" dirty="0"/>
              <a:t>For we are to God the aroma of Christ…</a:t>
            </a:r>
          </a:p>
          <a:p>
            <a:pPr marL="0" indent="0" algn="ctr">
              <a:buNone/>
            </a:pPr>
            <a:r>
              <a:rPr lang="en-US" sz="2400" dirty="0"/>
              <a:t>And who is equal to such a task?</a:t>
            </a:r>
          </a:p>
          <a:p>
            <a:pPr marL="0" indent="0" algn="ctr">
              <a:buNone/>
            </a:pPr>
            <a:r>
              <a:rPr lang="en-US" sz="2000" dirty="0"/>
              <a:t>II Corinthians 2:15-16</a:t>
            </a:r>
          </a:p>
        </p:txBody>
      </p:sp>
      <p:pic>
        <p:nvPicPr>
          <p:cNvPr id="4" name="Picture 4" descr="Image result for Mt Hood">
            <a:extLst>
              <a:ext uri="{FF2B5EF4-FFF2-40B4-BE49-F238E27FC236}">
                <a16:creationId xmlns:a16="http://schemas.microsoft.com/office/drawing/2014/main" id="{C321314B-A248-4ADD-93EE-250BAA88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6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DE52-1C92-4594-877F-AE1097EE3D39}"/>
              </a:ext>
            </a:extLst>
          </p:cNvPr>
          <p:cNvSpPr>
            <a:spLocks noGrp="1"/>
          </p:cNvSpPr>
          <p:nvPr>
            <p:ph type="title"/>
          </p:nvPr>
        </p:nvSpPr>
        <p:spPr>
          <a:xfrm>
            <a:off x="628650" y="73582"/>
            <a:ext cx="7886700" cy="1325563"/>
          </a:xfrm>
        </p:spPr>
        <p:txBody>
          <a:bodyPr>
            <a:normAutofit/>
          </a:bodyPr>
          <a:lstStyle/>
          <a:p>
            <a:pPr algn="ctr"/>
            <a:r>
              <a:rPr lang="en-US" sz="3600" dirty="0"/>
              <a:t>How can we always be </a:t>
            </a:r>
            <a:r>
              <a:rPr lang="en-US" sz="3600" u="sng" dirty="0"/>
              <a:t>inquiring</a:t>
            </a:r>
            <a:r>
              <a:rPr lang="en-US" sz="3600" dirty="0"/>
              <a:t> of the Lord?</a:t>
            </a:r>
          </a:p>
        </p:txBody>
      </p:sp>
      <p:sp>
        <p:nvSpPr>
          <p:cNvPr id="3" name="Content Placeholder 2">
            <a:extLst>
              <a:ext uri="{FF2B5EF4-FFF2-40B4-BE49-F238E27FC236}">
                <a16:creationId xmlns:a16="http://schemas.microsoft.com/office/drawing/2014/main" id="{44EC52FC-843C-45EA-BAC3-9F4088E371FE}"/>
              </a:ext>
            </a:extLst>
          </p:cNvPr>
          <p:cNvSpPr>
            <a:spLocks noGrp="1"/>
          </p:cNvSpPr>
          <p:nvPr>
            <p:ph idx="1"/>
          </p:nvPr>
        </p:nvSpPr>
        <p:spPr>
          <a:xfrm>
            <a:off x="628650" y="1452153"/>
            <a:ext cx="7886700" cy="4777818"/>
          </a:xfrm>
        </p:spPr>
        <p:txBody>
          <a:bodyPr/>
          <a:lstStyle/>
          <a:p>
            <a:pPr marL="0" indent="0">
              <a:buNone/>
            </a:pPr>
            <a:r>
              <a:rPr lang="en-US" dirty="0"/>
              <a:t>The whole orientation of our lives should be toward the Lord.</a:t>
            </a:r>
          </a:p>
          <a:p>
            <a:pPr marL="0" indent="0">
              <a:buNone/>
            </a:pPr>
            <a:endParaRPr lang="en-US" sz="800" dirty="0"/>
          </a:p>
          <a:p>
            <a:pPr marL="0" indent="0">
              <a:buNone/>
            </a:pPr>
            <a:r>
              <a:rPr lang="en-US" dirty="0"/>
              <a:t>The </a:t>
            </a:r>
            <a:r>
              <a:rPr lang="en-US" u="sng" dirty="0"/>
              <a:t>primary</a:t>
            </a:r>
            <a:r>
              <a:rPr lang="en-US" dirty="0"/>
              <a:t> place that we inquire of the Lord is in the Bible.</a:t>
            </a:r>
          </a:p>
          <a:p>
            <a:pPr marL="0" indent="0">
              <a:buNone/>
            </a:pPr>
            <a:endParaRPr lang="en-US" sz="800" dirty="0"/>
          </a:p>
          <a:p>
            <a:pPr marL="0" indent="0">
              <a:buNone/>
            </a:pPr>
            <a:r>
              <a:rPr lang="en-US" dirty="0"/>
              <a:t>Pray about everything!</a:t>
            </a:r>
          </a:p>
          <a:p>
            <a:pPr marL="0" indent="0">
              <a:buNone/>
            </a:pPr>
            <a:endParaRPr lang="en-US" sz="800" dirty="0"/>
          </a:p>
          <a:p>
            <a:pPr marL="0" indent="0" algn="ctr">
              <a:buNone/>
            </a:pPr>
            <a:r>
              <a:rPr lang="en-US" sz="2400" dirty="0"/>
              <a:t>And pray in the Spirit with all kinds of prayers and requests… </a:t>
            </a:r>
            <a:r>
              <a:rPr lang="en-US" sz="2000" dirty="0"/>
              <a:t>Ephesians 6:18</a:t>
            </a:r>
          </a:p>
          <a:p>
            <a:pPr marL="0" indent="0" algn="ctr">
              <a:buNone/>
            </a:pPr>
            <a:r>
              <a:rPr lang="en-US" sz="2400" dirty="0"/>
              <a:t>You have not because you ask not… </a:t>
            </a:r>
          </a:p>
          <a:p>
            <a:pPr marL="0" indent="0" algn="ctr">
              <a:buNone/>
            </a:pPr>
            <a:r>
              <a:rPr lang="en-US" sz="2000" dirty="0"/>
              <a:t>James 4:2</a:t>
            </a:r>
          </a:p>
        </p:txBody>
      </p:sp>
      <p:pic>
        <p:nvPicPr>
          <p:cNvPr id="4" name="Picture 4" descr="Image result for Mt Hood">
            <a:extLst>
              <a:ext uri="{FF2B5EF4-FFF2-40B4-BE49-F238E27FC236}">
                <a16:creationId xmlns:a16="http://schemas.microsoft.com/office/drawing/2014/main" id="{C321314B-A248-4ADD-93EE-250BAA88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4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F44D1B-FD81-4937-9519-1A20B2D1CE4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3B951A27-FD74-4C4E-8889-72E1E2DBC0D4}"/>
              </a:ext>
            </a:extLst>
          </p:cNvPr>
          <p:cNvSpPr>
            <a:spLocks noGrp="1"/>
          </p:cNvSpPr>
          <p:nvPr>
            <p:ph idx="1"/>
          </p:nvPr>
        </p:nvSpPr>
        <p:spPr/>
        <p:txBody>
          <a:bodyPr/>
          <a:lstStyle/>
          <a:p>
            <a:endParaRPr lang="en-US"/>
          </a:p>
        </p:txBody>
      </p:sp>
      <p:pic>
        <p:nvPicPr>
          <p:cNvPr id="1026" name="Picture 2" descr="Image result for mountains of israel">
            <a:extLst>
              <a:ext uri="{FF2B5EF4-FFF2-40B4-BE49-F238E27FC236}">
                <a16:creationId xmlns:a16="http://schemas.microsoft.com/office/drawing/2014/main" id="{0C057085-CD7D-43FD-80F5-1E800C0AC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6AE3CAD-FF34-4EF3-BA07-67A63E9512F8}"/>
              </a:ext>
            </a:extLst>
          </p:cNvPr>
          <p:cNvSpPr/>
          <p:nvPr/>
        </p:nvSpPr>
        <p:spPr>
          <a:xfrm>
            <a:off x="2186609" y="1585363"/>
            <a:ext cx="1683026" cy="9144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D00D595-4737-4AF2-B687-E5E1176CEE16}"/>
              </a:ext>
            </a:extLst>
          </p:cNvPr>
          <p:cNvSpPr/>
          <p:nvPr/>
        </p:nvSpPr>
        <p:spPr>
          <a:xfrm>
            <a:off x="3299790" y="3962399"/>
            <a:ext cx="1683025" cy="91440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6D8EE23-211E-48C7-86F1-2CB371E0562C}"/>
              </a:ext>
            </a:extLst>
          </p:cNvPr>
          <p:cNvSpPr/>
          <p:nvPr/>
        </p:nvSpPr>
        <p:spPr>
          <a:xfrm>
            <a:off x="4227443" y="6029740"/>
            <a:ext cx="1484244" cy="690562"/>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4C727C3F-D91A-4FE9-A55B-E7E0223C687F}"/>
              </a:ext>
            </a:extLst>
          </p:cNvPr>
          <p:cNvSpPr txBox="1"/>
          <p:nvPr/>
        </p:nvSpPr>
        <p:spPr>
          <a:xfrm>
            <a:off x="628650" y="477078"/>
            <a:ext cx="1624163" cy="584775"/>
          </a:xfrm>
          <a:prstGeom prst="rect">
            <a:avLst/>
          </a:prstGeom>
          <a:noFill/>
        </p:spPr>
        <p:txBody>
          <a:bodyPr wrap="none" rtlCol="0">
            <a:spAutoFit/>
          </a:bodyPr>
          <a:lstStyle/>
          <a:p>
            <a:r>
              <a:rPr lang="en-US" sz="3200" dirty="0"/>
              <a:t>Joshua 9</a:t>
            </a:r>
          </a:p>
        </p:txBody>
      </p:sp>
    </p:spTree>
    <p:extLst>
      <p:ext uri="{BB962C8B-B14F-4D97-AF65-F5344CB8AC3E}">
        <p14:creationId xmlns:p14="http://schemas.microsoft.com/office/powerpoint/2010/main" val="173466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DE52-1C92-4594-877F-AE1097EE3D39}"/>
              </a:ext>
            </a:extLst>
          </p:cNvPr>
          <p:cNvSpPr>
            <a:spLocks noGrp="1"/>
          </p:cNvSpPr>
          <p:nvPr>
            <p:ph type="title"/>
          </p:nvPr>
        </p:nvSpPr>
        <p:spPr>
          <a:xfrm>
            <a:off x="628650" y="73582"/>
            <a:ext cx="7886700" cy="1325563"/>
          </a:xfrm>
        </p:spPr>
        <p:txBody>
          <a:bodyPr>
            <a:normAutofit/>
          </a:bodyPr>
          <a:lstStyle/>
          <a:p>
            <a:pPr algn="ctr"/>
            <a:r>
              <a:rPr lang="en-US" sz="3600" dirty="0"/>
              <a:t>How can we always be </a:t>
            </a:r>
            <a:r>
              <a:rPr lang="en-US" sz="3600" u="sng" dirty="0"/>
              <a:t>inquiring</a:t>
            </a:r>
            <a:r>
              <a:rPr lang="en-US" sz="3600" dirty="0"/>
              <a:t> of the Lord?</a:t>
            </a:r>
          </a:p>
        </p:txBody>
      </p:sp>
      <p:sp>
        <p:nvSpPr>
          <p:cNvPr id="3" name="Content Placeholder 2">
            <a:extLst>
              <a:ext uri="{FF2B5EF4-FFF2-40B4-BE49-F238E27FC236}">
                <a16:creationId xmlns:a16="http://schemas.microsoft.com/office/drawing/2014/main" id="{44EC52FC-843C-45EA-BAC3-9F4088E371FE}"/>
              </a:ext>
            </a:extLst>
          </p:cNvPr>
          <p:cNvSpPr>
            <a:spLocks noGrp="1"/>
          </p:cNvSpPr>
          <p:nvPr>
            <p:ph idx="1"/>
          </p:nvPr>
        </p:nvSpPr>
        <p:spPr>
          <a:xfrm>
            <a:off x="628650" y="1452153"/>
            <a:ext cx="7886700" cy="4777818"/>
          </a:xfrm>
        </p:spPr>
        <p:txBody>
          <a:bodyPr/>
          <a:lstStyle/>
          <a:p>
            <a:pPr marL="0" indent="0">
              <a:buNone/>
            </a:pPr>
            <a:r>
              <a:rPr lang="en-US" dirty="0"/>
              <a:t>The whole orientation of our lives should be toward the Lord.</a:t>
            </a:r>
          </a:p>
          <a:p>
            <a:pPr marL="0" indent="0">
              <a:buNone/>
            </a:pPr>
            <a:endParaRPr lang="en-US" sz="800" dirty="0"/>
          </a:p>
          <a:p>
            <a:pPr marL="0" indent="0">
              <a:buNone/>
            </a:pPr>
            <a:r>
              <a:rPr lang="en-US" dirty="0"/>
              <a:t>The </a:t>
            </a:r>
            <a:r>
              <a:rPr lang="en-US" u="sng" dirty="0"/>
              <a:t>primary</a:t>
            </a:r>
            <a:r>
              <a:rPr lang="en-US" dirty="0"/>
              <a:t> place that we inquire of the Lord is in the Bible.</a:t>
            </a:r>
          </a:p>
          <a:p>
            <a:pPr marL="0" indent="0">
              <a:buNone/>
            </a:pPr>
            <a:endParaRPr lang="en-US" sz="800" dirty="0"/>
          </a:p>
          <a:p>
            <a:pPr marL="0" indent="0">
              <a:buNone/>
            </a:pPr>
            <a:r>
              <a:rPr lang="en-US" dirty="0"/>
              <a:t>Pray about everything!</a:t>
            </a:r>
          </a:p>
          <a:p>
            <a:pPr marL="0" indent="0">
              <a:buNone/>
            </a:pPr>
            <a:endParaRPr lang="en-US" sz="800" dirty="0"/>
          </a:p>
          <a:p>
            <a:pPr marL="0" indent="0">
              <a:buNone/>
            </a:pPr>
            <a:r>
              <a:rPr lang="en-US" dirty="0"/>
              <a:t>Find out all we can – decide by faith.</a:t>
            </a:r>
          </a:p>
          <a:p>
            <a:pPr marL="0" indent="0">
              <a:buNone/>
            </a:pPr>
            <a:endParaRPr lang="en-US" sz="800" dirty="0"/>
          </a:p>
        </p:txBody>
      </p:sp>
      <p:pic>
        <p:nvPicPr>
          <p:cNvPr id="4" name="Picture 4" descr="Image result for Mt Hood">
            <a:extLst>
              <a:ext uri="{FF2B5EF4-FFF2-40B4-BE49-F238E27FC236}">
                <a16:creationId xmlns:a16="http://schemas.microsoft.com/office/drawing/2014/main" id="{C321314B-A248-4ADD-93EE-250BAA88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7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DE52-1C92-4594-877F-AE1097EE3D39}"/>
              </a:ext>
            </a:extLst>
          </p:cNvPr>
          <p:cNvSpPr>
            <a:spLocks noGrp="1"/>
          </p:cNvSpPr>
          <p:nvPr>
            <p:ph type="title"/>
          </p:nvPr>
        </p:nvSpPr>
        <p:spPr>
          <a:xfrm>
            <a:off x="628650" y="73582"/>
            <a:ext cx="7886700" cy="1325563"/>
          </a:xfrm>
        </p:spPr>
        <p:txBody>
          <a:bodyPr>
            <a:normAutofit/>
          </a:bodyPr>
          <a:lstStyle/>
          <a:p>
            <a:pPr algn="ctr"/>
            <a:r>
              <a:rPr lang="en-US" sz="3600" dirty="0"/>
              <a:t>How can we always be </a:t>
            </a:r>
            <a:r>
              <a:rPr lang="en-US" sz="3600" u="sng" dirty="0"/>
              <a:t>inquiring</a:t>
            </a:r>
            <a:r>
              <a:rPr lang="en-US" sz="3600" dirty="0"/>
              <a:t> of the Lord?</a:t>
            </a:r>
          </a:p>
        </p:txBody>
      </p:sp>
      <p:sp>
        <p:nvSpPr>
          <p:cNvPr id="3" name="Content Placeholder 2">
            <a:extLst>
              <a:ext uri="{FF2B5EF4-FFF2-40B4-BE49-F238E27FC236}">
                <a16:creationId xmlns:a16="http://schemas.microsoft.com/office/drawing/2014/main" id="{44EC52FC-843C-45EA-BAC3-9F4088E371FE}"/>
              </a:ext>
            </a:extLst>
          </p:cNvPr>
          <p:cNvSpPr>
            <a:spLocks noGrp="1"/>
          </p:cNvSpPr>
          <p:nvPr>
            <p:ph idx="1"/>
          </p:nvPr>
        </p:nvSpPr>
        <p:spPr>
          <a:xfrm>
            <a:off x="628650" y="1452153"/>
            <a:ext cx="7886700" cy="4777818"/>
          </a:xfrm>
        </p:spPr>
        <p:txBody>
          <a:bodyPr/>
          <a:lstStyle/>
          <a:p>
            <a:pPr marL="0" indent="0">
              <a:buNone/>
            </a:pPr>
            <a:r>
              <a:rPr lang="en-US" dirty="0"/>
              <a:t>The whole orientation of our lives should be toward the Lord.</a:t>
            </a:r>
          </a:p>
          <a:p>
            <a:pPr marL="0" indent="0">
              <a:buNone/>
            </a:pPr>
            <a:endParaRPr lang="en-US" sz="800" dirty="0"/>
          </a:p>
          <a:p>
            <a:pPr marL="0" indent="0">
              <a:buNone/>
            </a:pPr>
            <a:r>
              <a:rPr lang="en-US" dirty="0"/>
              <a:t>The </a:t>
            </a:r>
            <a:r>
              <a:rPr lang="en-US" u="sng" dirty="0"/>
              <a:t>primary</a:t>
            </a:r>
            <a:r>
              <a:rPr lang="en-US" dirty="0"/>
              <a:t> place that we inquire of the Lord is in the Bible.</a:t>
            </a:r>
          </a:p>
          <a:p>
            <a:pPr marL="0" indent="0">
              <a:buNone/>
            </a:pPr>
            <a:endParaRPr lang="en-US" sz="800" dirty="0"/>
          </a:p>
          <a:p>
            <a:pPr marL="0" indent="0">
              <a:buNone/>
            </a:pPr>
            <a:r>
              <a:rPr lang="en-US" dirty="0"/>
              <a:t>Pray about everything!</a:t>
            </a:r>
          </a:p>
          <a:p>
            <a:pPr marL="0" indent="0">
              <a:buNone/>
            </a:pPr>
            <a:endParaRPr lang="en-US" sz="800" dirty="0"/>
          </a:p>
          <a:p>
            <a:pPr marL="0" indent="0">
              <a:buNone/>
            </a:pPr>
            <a:r>
              <a:rPr lang="en-US" dirty="0"/>
              <a:t>Find out all we can – decide by faith.</a:t>
            </a:r>
          </a:p>
          <a:p>
            <a:pPr marL="0" indent="0">
              <a:buNone/>
            </a:pPr>
            <a:endParaRPr lang="en-US" sz="900" dirty="0"/>
          </a:p>
          <a:p>
            <a:pPr marL="0" indent="0">
              <a:buNone/>
            </a:pPr>
            <a:r>
              <a:rPr lang="en-US" dirty="0"/>
              <a:t>Remember: We are </a:t>
            </a:r>
            <a:r>
              <a:rPr lang="en-US" u="sng" dirty="0"/>
              <a:t>disciples</a:t>
            </a:r>
            <a:r>
              <a:rPr lang="en-US" dirty="0"/>
              <a:t> of Christ.</a:t>
            </a:r>
          </a:p>
          <a:p>
            <a:pPr marL="0" indent="0">
              <a:buNone/>
            </a:pPr>
            <a:r>
              <a:rPr lang="en-US" sz="2400" dirty="0"/>
              <a:t>                                     (disciple </a:t>
            </a:r>
            <a:r>
              <a:rPr lang="en-US" sz="2400"/>
              <a:t>= learner</a:t>
            </a:r>
            <a:r>
              <a:rPr lang="en-US" sz="2400" dirty="0"/>
              <a:t>)</a:t>
            </a:r>
          </a:p>
          <a:p>
            <a:pPr marL="0" indent="0">
              <a:buNone/>
            </a:pPr>
            <a:endParaRPr lang="en-US" sz="800" dirty="0"/>
          </a:p>
        </p:txBody>
      </p:sp>
      <p:pic>
        <p:nvPicPr>
          <p:cNvPr id="4" name="Picture 4" descr="Image result for Mt Hood">
            <a:extLst>
              <a:ext uri="{FF2B5EF4-FFF2-40B4-BE49-F238E27FC236}">
                <a16:creationId xmlns:a16="http://schemas.microsoft.com/office/drawing/2014/main" id="{C321314B-A248-4ADD-93EE-250BAA88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1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069A-B8FD-4629-8062-EA6BB032F1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30E175-CE5D-4331-81CB-8E9C6948F00C}"/>
              </a:ext>
            </a:extLst>
          </p:cNvPr>
          <p:cNvSpPr>
            <a:spLocks noGrp="1"/>
          </p:cNvSpPr>
          <p:nvPr>
            <p:ph idx="1"/>
          </p:nvPr>
        </p:nvSpPr>
        <p:spPr/>
        <p:txBody>
          <a:bodyPr/>
          <a:lstStyle/>
          <a:p>
            <a:endParaRPr lang="en-US"/>
          </a:p>
        </p:txBody>
      </p:sp>
      <p:pic>
        <p:nvPicPr>
          <p:cNvPr id="1026" name="Picture 2" descr="Image result for Cross of Christ at sunset">
            <a:extLst>
              <a:ext uri="{FF2B5EF4-FFF2-40B4-BE49-F238E27FC236}">
                <a16:creationId xmlns:a16="http://schemas.microsoft.com/office/drawing/2014/main" id="{CDAC6BCA-77B2-49C9-97DD-BF20FB809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9D4E81-0D14-4300-ACF0-038E4D536BF6}"/>
              </a:ext>
            </a:extLst>
          </p:cNvPr>
          <p:cNvSpPr txBox="1"/>
          <p:nvPr/>
        </p:nvSpPr>
        <p:spPr>
          <a:xfrm>
            <a:off x="4114800" y="2975113"/>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0613C46-F813-4B32-9E44-C44C5BE0CCC1}"/>
              </a:ext>
            </a:extLst>
          </p:cNvPr>
          <p:cNvSpPr txBox="1"/>
          <p:nvPr/>
        </p:nvSpPr>
        <p:spPr>
          <a:xfrm>
            <a:off x="4114800" y="383279"/>
            <a:ext cx="4496552" cy="3170099"/>
          </a:xfrm>
          <a:prstGeom prst="rect">
            <a:avLst/>
          </a:prstGeom>
          <a:noFill/>
        </p:spPr>
        <p:txBody>
          <a:bodyPr wrap="none" rtlCol="0">
            <a:spAutoFit/>
          </a:bodyPr>
          <a:lstStyle/>
          <a:p>
            <a:r>
              <a:rPr lang="en-US" sz="2400" dirty="0">
                <a:solidFill>
                  <a:schemeClr val="bg1"/>
                </a:solidFill>
              </a:rPr>
              <a:t>Is my life oriented toward God?</a:t>
            </a:r>
          </a:p>
          <a:p>
            <a:endParaRPr lang="en-US" sz="800" dirty="0">
              <a:solidFill>
                <a:schemeClr val="bg1"/>
              </a:solidFill>
            </a:endParaRPr>
          </a:p>
          <a:p>
            <a:r>
              <a:rPr lang="en-US" sz="2400" dirty="0">
                <a:solidFill>
                  <a:schemeClr val="bg1"/>
                </a:solidFill>
              </a:rPr>
              <a:t>Do I look into the Bible…?</a:t>
            </a:r>
          </a:p>
          <a:p>
            <a:endParaRPr lang="en-US" sz="800" dirty="0">
              <a:solidFill>
                <a:schemeClr val="bg1"/>
              </a:solidFill>
            </a:endParaRPr>
          </a:p>
          <a:p>
            <a:r>
              <a:rPr lang="en-US" sz="2400" dirty="0">
                <a:solidFill>
                  <a:schemeClr val="bg1"/>
                </a:solidFill>
              </a:rPr>
              <a:t>Am I bringing my requests to God?</a:t>
            </a:r>
          </a:p>
          <a:p>
            <a:endParaRPr lang="en-US" sz="800" dirty="0">
              <a:solidFill>
                <a:schemeClr val="bg1"/>
              </a:solidFill>
            </a:endParaRPr>
          </a:p>
          <a:p>
            <a:r>
              <a:rPr lang="en-US" sz="2400" dirty="0">
                <a:solidFill>
                  <a:schemeClr val="bg1"/>
                </a:solidFill>
              </a:rPr>
              <a:t>Am I gathering good information?</a:t>
            </a:r>
          </a:p>
          <a:p>
            <a:endParaRPr lang="en-US" sz="800" dirty="0">
              <a:solidFill>
                <a:schemeClr val="bg1"/>
              </a:solidFill>
            </a:endParaRPr>
          </a:p>
          <a:p>
            <a:r>
              <a:rPr lang="en-US" sz="2400" dirty="0">
                <a:solidFill>
                  <a:schemeClr val="bg1"/>
                </a:solidFill>
              </a:rPr>
              <a:t>Am I giving myself grace…?</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79609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46F-EB77-435A-A8E6-B47C8371D5D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8BD49E-C612-4CB5-B0B9-CF8B479EAD00}"/>
              </a:ext>
            </a:extLst>
          </p:cNvPr>
          <p:cNvSpPr>
            <a:spLocks noGrp="1"/>
          </p:cNvSpPr>
          <p:nvPr>
            <p:ph type="subTitle" idx="1"/>
          </p:nvPr>
        </p:nvSpPr>
        <p:spPr/>
        <p:txBody>
          <a:bodyPr/>
          <a:lstStyle/>
          <a:p>
            <a:endParaRPr lang="en-US"/>
          </a:p>
        </p:txBody>
      </p:sp>
      <p:pic>
        <p:nvPicPr>
          <p:cNvPr id="2052" name="Picture 4" descr="Image result for Mt Hood">
            <a:extLst>
              <a:ext uri="{FF2B5EF4-FFF2-40B4-BE49-F238E27FC236}">
                <a16:creationId xmlns:a16="http://schemas.microsoft.com/office/drawing/2014/main" id="{DC57CE78-22AB-48BB-A66F-EE20DD67A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D874C9-C3FF-4FC6-ACA3-099A02720E89}"/>
              </a:ext>
            </a:extLst>
          </p:cNvPr>
          <p:cNvSpPr txBox="1"/>
          <p:nvPr/>
        </p:nvSpPr>
        <p:spPr>
          <a:xfrm>
            <a:off x="5141844" y="238543"/>
            <a:ext cx="3644011" cy="1415772"/>
          </a:xfrm>
          <a:prstGeom prst="rect">
            <a:avLst/>
          </a:prstGeom>
          <a:noFill/>
        </p:spPr>
        <p:txBody>
          <a:bodyPr wrap="none" rtlCol="0">
            <a:spAutoFit/>
          </a:bodyPr>
          <a:lstStyle/>
          <a:p>
            <a:pPr algn="ctr"/>
            <a:r>
              <a:rPr lang="en-US" sz="2000" i="1" dirty="0">
                <a:solidFill>
                  <a:schemeClr val="bg1"/>
                </a:solidFill>
              </a:rPr>
              <a:t>Great is the Lord</a:t>
            </a:r>
          </a:p>
          <a:p>
            <a:pPr algn="ctr"/>
            <a:r>
              <a:rPr lang="en-US" sz="2000" i="1" dirty="0">
                <a:solidFill>
                  <a:schemeClr val="bg1"/>
                </a:solidFill>
              </a:rPr>
              <a:t>and most worthy of praise;</a:t>
            </a:r>
          </a:p>
          <a:p>
            <a:pPr algn="ctr"/>
            <a:r>
              <a:rPr lang="en-US" sz="2000" i="1" dirty="0">
                <a:solidFill>
                  <a:schemeClr val="bg1"/>
                </a:solidFill>
              </a:rPr>
              <a:t>His greatness no one can fathom.</a:t>
            </a:r>
          </a:p>
          <a:p>
            <a:endParaRPr lang="en-US" sz="800" i="1" dirty="0">
              <a:solidFill>
                <a:schemeClr val="bg1"/>
              </a:solidFill>
            </a:endParaRPr>
          </a:p>
          <a:p>
            <a:pPr algn="ctr"/>
            <a:r>
              <a:rPr lang="en-US" i="1" dirty="0">
                <a:solidFill>
                  <a:schemeClr val="bg1"/>
                </a:solidFill>
              </a:rPr>
              <a:t>Psalm 145:3</a:t>
            </a:r>
          </a:p>
        </p:txBody>
      </p:sp>
    </p:spTree>
    <p:extLst>
      <p:ext uri="{BB962C8B-B14F-4D97-AF65-F5344CB8AC3E}">
        <p14:creationId xmlns:p14="http://schemas.microsoft.com/office/powerpoint/2010/main" val="329296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C32A-D695-4B3C-8C70-A661DB7FACE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4FBB186-20AE-456F-8951-FB1FE7641DEC}"/>
              </a:ext>
            </a:extLst>
          </p:cNvPr>
          <p:cNvSpPr>
            <a:spLocks noGrp="1"/>
          </p:cNvSpPr>
          <p:nvPr>
            <p:ph idx="1"/>
          </p:nvPr>
        </p:nvSpPr>
        <p:spPr/>
        <p:txBody>
          <a:bodyPr/>
          <a:lstStyle/>
          <a:p>
            <a:pPr marL="0" indent="0">
              <a:buNone/>
            </a:pPr>
            <a:r>
              <a:rPr lang="en-US" dirty="0"/>
              <a:t> </a:t>
            </a:r>
          </a:p>
        </p:txBody>
      </p:sp>
      <p:pic>
        <p:nvPicPr>
          <p:cNvPr id="3074" name="Picture 2" descr="Image result for nations that Israel displaced in the Promised Land">
            <a:extLst>
              <a:ext uri="{FF2B5EF4-FFF2-40B4-BE49-F238E27FC236}">
                <a16:creationId xmlns:a16="http://schemas.microsoft.com/office/drawing/2014/main" id="{F282C408-357C-4539-A36C-BBC1F2ED1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896" y="1"/>
            <a:ext cx="4558747" cy="684960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9574E9C-4D65-4343-ABFA-F159F5EC3141}"/>
              </a:ext>
            </a:extLst>
          </p:cNvPr>
          <p:cNvSpPr/>
          <p:nvPr/>
        </p:nvSpPr>
        <p:spPr>
          <a:xfrm>
            <a:off x="5128593" y="3498575"/>
            <a:ext cx="304800" cy="2782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78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169-3FD7-4D77-BE0F-6EDCBF95275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EB1009A-0993-4CB9-B332-4F24674857FF}"/>
              </a:ext>
            </a:extLst>
          </p:cNvPr>
          <p:cNvSpPr>
            <a:spLocks noGrp="1"/>
          </p:cNvSpPr>
          <p:nvPr>
            <p:ph idx="1"/>
          </p:nvPr>
        </p:nvSpPr>
        <p:spPr/>
        <p:txBody>
          <a:bodyPr/>
          <a:lstStyle/>
          <a:p>
            <a:pPr marL="0" indent="0">
              <a:buNone/>
            </a:pPr>
            <a:r>
              <a:rPr lang="en-US" dirty="0"/>
              <a:t> </a:t>
            </a:r>
          </a:p>
        </p:txBody>
      </p:sp>
      <p:pic>
        <p:nvPicPr>
          <p:cNvPr id="5122" name="Picture 2" descr="Image result for moldy bread">
            <a:extLst>
              <a:ext uri="{FF2B5EF4-FFF2-40B4-BE49-F238E27FC236}">
                <a16:creationId xmlns:a16="http://schemas.microsoft.com/office/drawing/2014/main" id="{9EC5FBD2-2D33-4EE1-B87F-4E0310F1B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60" y="516831"/>
            <a:ext cx="8434279" cy="474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1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8B7-64DE-4C99-8042-C4D750454D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7A3FEB-3248-49E6-AD88-984DCB0D00C0}"/>
              </a:ext>
            </a:extLst>
          </p:cNvPr>
          <p:cNvSpPr>
            <a:spLocks noGrp="1"/>
          </p:cNvSpPr>
          <p:nvPr>
            <p:ph idx="1"/>
          </p:nvPr>
        </p:nvSpPr>
        <p:spPr/>
        <p:txBody>
          <a:bodyPr/>
          <a:lstStyle/>
          <a:p>
            <a:endParaRPr lang="en-US"/>
          </a:p>
        </p:txBody>
      </p:sp>
      <p:pic>
        <p:nvPicPr>
          <p:cNvPr id="6146" name="Picture 2" descr="Image result for desert in the sun">
            <a:extLst>
              <a:ext uri="{FF2B5EF4-FFF2-40B4-BE49-F238E27FC236}">
                <a16:creationId xmlns:a16="http://schemas.microsoft.com/office/drawing/2014/main" id="{40C0CBBE-D158-440D-AF3F-6F5B96F0C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8"/>
            <a:ext cx="9132654" cy="684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1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8B7-64DE-4C99-8042-C4D750454D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7A3FEB-3248-49E6-AD88-984DCB0D00C0}"/>
              </a:ext>
            </a:extLst>
          </p:cNvPr>
          <p:cNvSpPr>
            <a:spLocks noGrp="1"/>
          </p:cNvSpPr>
          <p:nvPr>
            <p:ph idx="1"/>
          </p:nvPr>
        </p:nvSpPr>
        <p:spPr/>
        <p:txBody>
          <a:bodyPr/>
          <a:lstStyle/>
          <a:p>
            <a:endParaRPr lang="en-US"/>
          </a:p>
        </p:txBody>
      </p:sp>
      <p:pic>
        <p:nvPicPr>
          <p:cNvPr id="6146" name="Picture 2" descr="Image result for desert in the sun">
            <a:extLst>
              <a:ext uri="{FF2B5EF4-FFF2-40B4-BE49-F238E27FC236}">
                <a16:creationId xmlns:a16="http://schemas.microsoft.com/office/drawing/2014/main" id="{40C0CBBE-D158-440D-AF3F-6F5B96F0C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8"/>
            <a:ext cx="9132654" cy="6848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F904EB-67F5-4D23-872B-0C05A58C669E}"/>
              </a:ext>
            </a:extLst>
          </p:cNvPr>
          <p:cNvSpPr txBox="1"/>
          <p:nvPr/>
        </p:nvSpPr>
        <p:spPr>
          <a:xfrm>
            <a:off x="1165546" y="414661"/>
            <a:ext cx="2289858" cy="1631216"/>
          </a:xfrm>
          <a:prstGeom prst="rect">
            <a:avLst/>
          </a:prstGeom>
          <a:noFill/>
        </p:spPr>
        <p:txBody>
          <a:bodyPr wrap="none" rtlCol="0">
            <a:spAutoFit/>
          </a:bodyPr>
          <a:lstStyle/>
          <a:p>
            <a:r>
              <a:rPr lang="en-US" sz="2400" dirty="0">
                <a:solidFill>
                  <a:schemeClr val="bg1"/>
                </a:solidFill>
              </a:rPr>
              <a:t>Deuteronomy 20</a:t>
            </a:r>
          </a:p>
          <a:p>
            <a:r>
              <a:rPr lang="en-US" sz="2400" dirty="0">
                <a:solidFill>
                  <a:schemeClr val="bg1"/>
                </a:solidFill>
              </a:rPr>
              <a:t>   </a:t>
            </a:r>
            <a:r>
              <a:rPr lang="en-US" sz="2000" dirty="0">
                <a:solidFill>
                  <a:schemeClr val="bg1"/>
                </a:solidFill>
              </a:rPr>
              <a:t>:10-15</a:t>
            </a:r>
          </a:p>
          <a:p>
            <a:r>
              <a:rPr lang="en-US" sz="2000" dirty="0">
                <a:solidFill>
                  <a:schemeClr val="bg1"/>
                </a:solidFill>
              </a:rPr>
              <a:t>    :16-18</a:t>
            </a:r>
          </a:p>
          <a:p>
            <a:endParaRPr lang="en-US" sz="800" dirty="0">
              <a:solidFill>
                <a:schemeClr val="bg1"/>
              </a:solidFill>
            </a:endParaRPr>
          </a:p>
          <a:p>
            <a:r>
              <a:rPr lang="en-US" sz="2400" dirty="0">
                <a:solidFill>
                  <a:schemeClr val="bg1"/>
                </a:solidFill>
              </a:rPr>
              <a:t>Joshua 9:7</a:t>
            </a:r>
          </a:p>
        </p:txBody>
      </p:sp>
    </p:spTree>
    <p:extLst>
      <p:ext uri="{BB962C8B-B14F-4D97-AF65-F5344CB8AC3E}">
        <p14:creationId xmlns:p14="http://schemas.microsoft.com/office/powerpoint/2010/main" val="289765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099D-90A0-4AFC-910F-2EF00713FD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0A75EB-ACA9-4208-87E9-CC0B31A79ADF}"/>
              </a:ext>
            </a:extLst>
          </p:cNvPr>
          <p:cNvSpPr>
            <a:spLocks noGrp="1"/>
          </p:cNvSpPr>
          <p:nvPr>
            <p:ph idx="1"/>
          </p:nvPr>
        </p:nvSpPr>
        <p:spPr/>
        <p:txBody>
          <a:bodyPr/>
          <a:lstStyle/>
          <a:p>
            <a:endParaRPr lang="en-US"/>
          </a:p>
        </p:txBody>
      </p:sp>
      <p:pic>
        <p:nvPicPr>
          <p:cNvPr id="7170" name="Picture 2" descr="Image result for neon lights">
            <a:extLst>
              <a:ext uri="{FF2B5EF4-FFF2-40B4-BE49-F238E27FC236}">
                <a16:creationId xmlns:a16="http://schemas.microsoft.com/office/drawing/2014/main" id="{EB415790-689A-464E-BB38-BC9E6E5C0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C4C1A7-3BF9-4A6A-8816-6C90C3F394BF}"/>
              </a:ext>
            </a:extLst>
          </p:cNvPr>
          <p:cNvSpPr txBox="1"/>
          <p:nvPr/>
        </p:nvSpPr>
        <p:spPr>
          <a:xfrm>
            <a:off x="1683024" y="3167270"/>
            <a:ext cx="5620641" cy="584775"/>
          </a:xfrm>
          <a:prstGeom prst="rect">
            <a:avLst/>
          </a:prstGeom>
          <a:solidFill>
            <a:srgbClr val="C00000"/>
          </a:solidFill>
        </p:spPr>
        <p:txBody>
          <a:bodyPr wrap="none" rtlCol="0">
            <a:spAutoFit/>
          </a:bodyPr>
          <a:lstStyle/>
          <a:p>
            <a:r>
              <a:rPr lang="en-US" sz="3200" dirty="0">
                <a:solidFill>
                  <a:schemeClr val="bg1"/>
                </a:solidFill>
              </a:rPr>
              <a:t>…but did not inquire of the Lord.</a:t>
            </a:r>
          </a:p>
        </p:txBody>
      </p:sp>
    </p:spTree>
    <p:extLst>
      <p:ext uri="{BB962C8B-B14F-4D97-AF65-F5344CB8AC3E}">
        <p14:creationId xmlns:p14="http://schemas.microsoft.com/office/powerpoint/2010/main" val="81841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AC2-2C9F-4F65-A520-6F429C2C8FDA}"/>
              </a:ext>
            </a:extLst>
          </p:cNvPr>
          <p:cNvSpPr>
            <a:spLocks noGrp="1"/>
          </p:cNvSpPr>
          <p:nvPr>
            <p:ph type="title"/>
          </p:nvPr>
        </p:nvSpPr>
        <p:spPr>
          <a:xfrm>
            <a:off x="628650" y="-164959"/>
            <a:ext cx="7886700" cy="1325563"/>
          </a:xfrm>
        </p:spPr>
        <p:txBody>
          <a:bodyPr>
            <a:normAutofit/>
          </a:bodyPr>
          <a:lstStyle/>
          <a:p>
            <a:pPr algn="ctr"/>
            <a:r>
              <a:rPr lang="en-US" sz="3600" dirty="0">
                <a:solidFill>
                  <a:schemeClr val="bg1"/>
                </a:solidFill>
              </a:rPr>
              <a:t>Numbers 27:18-21</a:t>
            </a:r>
          </a:p>
        </p:txBody>
      </p:sp>
      <p:sp>
        <p:nvSpPr>
          <p:cNvPr id="3" name="Content Placeholder 2">
            <a:extLst>
              <a:ext uri="{FF2B5EF4-FFF2-40B4-BE49-F238E27FC236}">
                <a16:creationId xmlns:a16="http://schemas.microsoft.com/office/drawing/2014/main" id="{86E76E8A-3CA7-4869-8A73-8ADE272BB66E}"/>
              </a:ext>
            </a:extLst>
          </p:cNvPr>
          <p:cNvSpPr>
            <a:spLocks noGrp="1"/>
          </p:cNvSpPr>
          <p:nvPr>
            <p:ph idx="1"/>
          </p:nvPr>
        </p:nvSpPr>
        <p:spPr>
          <a:xfrm>
            <a:off x="628650" y="1054588"/>
            <a:ext cx="7886700" cy="5016359"/>
          </a:xfrm>
        </p:spPr>
        <p:txBody>
          <a:bodyPr>
            <a:normAutofit/>
          </a:bodyPr>
          <a:lstStyle/>
          <a:p>
            <a:pPr marL="0" indent="0" algn="ctr">
              <a:buNone/>
            </a:pPr>
            <a:r>
              <a:rPr lang="en-US" dirty="0">
                <a:solidFill>
                  <a:schemeClr val="bg1"/>
                </a:solidFill>
              </a:rPr>
              <a:t>So the Lord said to Moses, "Take Joshua son of Nun, a man in whom is the spirit, and lay your hand on him.  Have him stand before Eleazar the priest and the entire assembly and commission him in their presence.  Give him some of your authority so the whole Israelite community will obey him.  </a:t>
            </a:r>
          </a:p>
          <a:p>
            <a:pPr marL="0" indent="0" algn="ctr">
              <a:buNone/>
            </a:pPr>
            <a:r>
              <a:rPr lang="en-US" dirty="0">
                <a:solidFill>
                  <a:schemeClr val="bg1"/>
                </a:solidFill>
              </a:rPr>
              <a:t>His is to stand before Eleazar the priest, who will obtain decisions for him by </a:t>
            </a:r>
            <a:r>
              <a:rPr lang="en-US" u="sng" dirty="0">
                <a:solidFill>
                  <a:schemeClr val="bg1"/>
                </a:solidFill>
              </a:rPr>
              <a:t>inquiring</a:t>
            </a:r>
            <a:r>
              <a:rPr lang="en-US" dirty="0">
                <a:solidFill>
                  <a:schemeClr val="bg1"/>
                </a:solidFill>
              </a:rPr>
              <a:t> </a:t>
            </a:r>
            <a:r>
              <a:rPr lang="en-US" u="sng" dirty="0">
                <a:solidFill>
                  <a:schemeClr val="bg1"/>
                </a:solidFill>
              </a:rPr>
              <a:t>of</a:t>
            </a:r>
            <a:r>
              <a:rPr lang="en-US" dirty="0">
                <a:solidFill>
                  <a:schemeClr val="bg1"/>
                </a:solidFill>
              </a:rPr>
              <a:t> </a:t>
            </a:r>
            <a:r>
              <a:rPr lang="en-US" u="sng" dirty="0">
                <a:solidFill>
                  <a:schemeClr val="bg1"/>
                </a:solidFill>
              </a:rPr>
              <a:t>the</a:t>
            </a:r>
            <a:r>
              <a:rPr lang="en-US" dirty="0">
                <a:solidFill>
                  <a:schemeClr val="bg1"/>
                </a:solidFill>
              </a:rPr>
              <a:t> </a:t>
            </a:r>
            <a:r>
              <a:rPr lang="en-US" u="sng" dirty="0">
                <a:solidFill>
                  <a:schemeClr val="bg1"/>
                </a:solidFill>
              </a:rPr>
              <a:t>Urim</a:t>
            </a:r>
            <a:r>
              <a:rPr lang="en-US" dirty="0">
                <a:solidFill>
                  <a:schemeClr val="bg1"/>
                </a:solidFill>
              </a:rPr>
              <a:t> before the Lord."</a:t>
            </a:r>
          </a:p>
        </p:txBody>
      </p:sp>
      <p:pic>
        <p:nvPicPr>
          <p:cNvPr id="4" name="Picture 4" descr="Image result for Mt Hood">
            <a:extLst>
              <a:ext uri="{FF2B5EF4-FFF2-40B4-BE49-F238E27FC236}">
                <a16:creationId xmlns:a16="http://schemas.microsoft.com/office/drawing/2014/main" id="{26779EAF-1C1F-4B55-BF26-D7A6910CF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94" y="5203685"/>
            <a:ext cx="1887696" cy="14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0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169-3FD7-4D77-BE0F-6EDCBF95275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EB1009A-0993-4CB9-B332-4F24674857FF}"/>
              </a:ext>
            </a:extLst>
          </p:cNvPr>
          <p:cNvSpPr>
            <a:spLocks noGrp="1"/>
          </p:cNvSpPr>
          <p:nvPr>
            <p:ph idx="1"/>
          </p:nvPr>
        </p:nvSpPr>
        <p:spPr/>
        <p:txBody>
          <a:bodyPr/>
          <a:lstStyle/>
          <a:p>
            <a:pPr marL="0" indent="0">
              <a:buNone/>
            </a:pPr>
            <a:r>
              <a:rPr lang="en-US" dirty="0"/>
              <a:t> </a:t>
            </a:r>
          </a:p>
        </p:txBody>
      </p:sp>
      <p:pic>
        <p:nvPicPr>
          <p:cNvPr id="5122" name="Picture 2" descr="Image result for moldy bread">
            <a:extLst>
              <a:ext uri="{FF2B5EF4-FFF2-40B4-BE49-F238E27FC236}">
                <a16:creationId xmlns:a16="http://schemas.microsoft.com/office/drawing/2014/main" id="{9EC5FBD2-2D33-4EE1-B87F-4E0310F1B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60" y="516831"/>
            <a:ext cx="8434279" cy="474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218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488</Words>
  <Application>Microsoft Office PowerPoint</Application>
  <PresentationFormat>On-screen Show (4:3)</PresentationFormat>
  <Paragraphs>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 </vt:lpstr>
      <vt:lpstr> </vt:lpstr>
      <vt:lpstr>PowerPoint Presentation</vt:lpstr>
      <vt:lpstr>PowerPoint Presentation</vt:lpstr>
      <vt:lpstr>PowerPoint Presentation</vt:lpstr>
      <vt:lpstr>Numbers 27:18-21</vt:lpstr>
      <vt:lpstr> </vt:lpstr>
      <vt:lpstr> </vt:lpstr>
      <vt:lpstr> </vt:lpstr>
      <vt:lpstr>Psalm 84:10</vt:lpstr>
      <vt:lpstr>II Samuel 21:1</vt:lpstr>
      <vt:lpstr>I Chronicles 12:4</vt:lpstr>
      <vt:lpstr>I Kings 3:4-5</vt:lpstr>
      <vt:lpstr>Nehemiah 3:7</vt:lpstr>
      <vt:lpstr>How can we always be inquiring of the Lord?</vt:lpstr>
      <vt:lpstr>How can we always be inquiring of the Lord?</vt:lpstr>
      <vt:lpstr>How can we always be inquiring of the Lord?</vt:lpstr>
      <vt:lpstr>How can we always be inquiring of the Lord?</vt:lpstr>
      <vt:lpstr>How can we always be inquiring of the Lord?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Tibbetts</dc:creator>
  <cp:lastModifiedBy>Worship</cp:lastModifiedBy>
  <cp:revision>27</cp:revision>
  <dcterms:created xsi:type="dcterms:W3CDTF">2019-02-22T17:26:15Z</dcterms:created>
  <dcterms:modified xsi:type="dcterms:W3CDTF">2019-02-24T17:18:44Z</dcterms:modified>
</cp:coreProperties>
</file>