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68" r:id="rId5"/>
    <p:sldId id="267" r:id="rId6"/>
    <p:sldId id="269" r:id="rId7"/>
    <p:sldId id="271" r:id="rId8"/>
    <p:sldId id="273" r:id="rId9"/>
    <p:sldId id="272"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15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13FF2D-614C-4ECA-8246-7B220D7A2D9C}"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2043-D4A1-4C43-A90B-121F1362727F}" type="slidenum">
              <a:rPr lang="en-US" smtClean="0"/>
              <a:t>‹#›</a:t>
            </a:fld>
            <a:endParaRPr lang="en-US"/>
          </a:p>
        </p:txBody>
      </p:sp>
    </p:spTree>
    <p:extLst>
      <p:ext uri="{BB962C8B-B14F-4D97-AF65-F5344CB8AC3E}">
        <p14:creationId xmlns:p14="http://schemas.microsoft.com/office/powerpoint/2010/main" val="1211101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13FF2D-614C-4ECA-8246-7B220D7A2D9C}"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2043-D4A1-4C43-A90B-121F1362727F}" type="slidenum">
              <a:rPr lang="en-US" smtClean="0"/>
              <a:t>‹#›</a:t>
            </a:fld>
            <a:endParaRPr lang="en-US"/>
          </a:p>
        </p:txBody>
      </p:sp>
    </p:spTree>
    <p:extLst>
      <p:ext uri="{BB962C8B-B14F-4D97-AF65-F5344CB8AC3E}">
        <p14:creationId xmlns:p14="http://schemas.microsoft.com/office/powerpoint/2010/main" val="2454864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13FF2D-614C-4ECA-8246-7B220D7A2D9C}"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2043-D4A1-4C43-A90B-121F1362727F}" type="slidenum">
              <a:rPr lang="en-US" smtClean="0"/>
              <a:t>‹#›</a:t>
            </a:fld>
            <a:endParaRPr lang="en-US"/>
          </a:p>
        </p:txBody>
      </p:sp>
    </p:spTree>
    <p:extLst>
      <p:ext uri="{BB962C8B-B14F-4D97-AF65-F5344CB8AC3E}">
        <p14:creationId xmlns:p14="http://schemas.microsoft.com/office/powerpoint/2010/main" val="62324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13FF2D-614C-4ECA-8246-7B220D7A2D9C}"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2043-D4A1-4C43-A90B-121F1362727F}" type="slidenum">
              <a:rPr lang="en-US" smtClean="0"/>
              <a:t>‹#›</a:t>
            </a:fld>
            <a:endParaRPr lang="en-US"/>
          </a:p>
        </p:txBody>
      </p:sp>
    </p:spTree>
    <p:extLst>
      <p:ext uri="{BB962C8B-B14F-4D97-AF65-F5344CB8AC3E}">
        <p14:creationId xmlns:p14="http://schemas.microsoft.com/office/powerpoint/2010/main" val="3936819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13FF2D-614C-4ECA-8246-7B220D7A2D9C}"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2043-D4A1-4C43-A90B-121F1362727F}" type="slidenum">
              <a:rPr lang="en-US" smtClean="0"/>
              <a:t>‹#›</a:t>
            </a:fld>
            <a:endParaRPr lang="en-US"/>
          </a:p>
        </p:txBody>
      </p:sp>
    </p:spTree>
    <p:extLst>
      <p:ext uri="{BB962C8B-B14F-4D97-AF65-F5344CB8AC3E}">
        <p14:creationId xmlns:p14="http://schemas.microsoft.com/office/powerpoint/2010/main" val="2167745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13FF2D-614C-4ECA-8246-7B220D7A2D9C}" type="datetimeFigureOut">
              <a:rPr lang="en-US" smtClean="0"/>
              <a:t>4/27/2019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2043-D4A1-4C43-A90B-121F1362727F}" type="slidenum">
              <a:rPr lang="en-US" smtClean="0"/>
              <a:t>‹#›</a:t>
            </a:fld>
            <a:endParaRPr lang="en-US"/>
          </a:p>
        </p:txBody>
      </p:sp>
    </p:spTree>
    <p:extLst>
      <p:ext uri="{BB962C8B-B14F-4D97-AF65-F5344CB8AC3E}">
        <p14:creationId xmlns:p14="http://schemas.microsoft.com/office/powerpoint/2010/main" val="2803173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13FF2D-614C-4ECA-8246-7B220D7A2D9C}" type="datetimeFigureOut">
              <a:rPr lang="en-US" smtClean="0"/>
              <a:t>4/27/2019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2043-D4A1-4C43-A90B-121F1362727F}" type="slidenum">
              <a:rPr lang="en-US" smtClean="0"/>
              <a:t>‹#›</a:t>
            </a:fld>
            <a:endParaRPr lang="en-US"/>
          </a:p>
        </p:txBody>
      </p:sp>
    </p:spTree>
    <p:extLst>
      <p:ext uri="{BB962C8B-B14F-4D97-AF65-F5344CB8AC3E}">
        <p14:creationId xmlns:p14="http://schemas.microsoft.com/office/powerpoint/2010/main" val="3504271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13FF2D-614C-4ECA-8246-7B220D7A2D9C}" type="datetimeFigureOut">
              <a:rPr lang="en-US" smtClean="0"/>
              <a:t>4/27/2019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2043-D4A1-4C43-A90B-121F1362727F}" type="slidenum">
              <a:rPr lang="en-US" smtClean="0"/>
              <a:t>‹#›</a:t>
            </a:fld>
            <a:endParaRPr lang="en-US"/>
          </a:p>
        </p:txBody>
      </p:sp>
    </p:spTree>
    <p:extLst>
      <p:ext uri="{BB962C8B-B14F-4D97-AF65-F5344CB8AC3E}">
        <p14:creationId xmlns:p14="http://schemas.microsoft.com/office/powerpoint/2010/main" val="49072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3FF2D-614C-4ECA-8246-7B220D7A2D9C}" type="datetimeFigureOut">
              <a:rPr lang="en-US" smtClean="0"/>
              <a:t>4/27/2019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2043-D4A1-4C43-A90B-121F1362727F}" type="slidenum">
              <a:rPr lang="en-US" smtClean="0"/>
              <a:t>‹#›</a:t>
            </a:fld>
            <a:endParaRPr lang="en-US"/>
          </a:p>
        </p:txBody>
      </p:sp>
    </p:spTree>
    <p:extLst>
      <p:ext uri="{BB962C8B-B14F-4D97-AF65-F5344CB8AC3E}">
        <p14:creationId xmlns:p14="http://schemas.microsoft.com/office/powerpoint/2010/main" val="345344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13FF2D-614C-4ECA-8246-7B220D7A2D9C}" type="datetimeFigureOut">
              <a:rPr lang="en-US" smtClean="0"/>
              <a:t>4/27/2019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2043-D4A1-4C43-A90B-121F1362727F}" type="slidenum">
              <a:rPr lang="en-US" smtClean="0"/>
              <a:t>‹#›</a:t>
            </a:fld>
            <a:endParaRPr lang="en-US"/>
          </a:p>
        </p:txBody>
      </p:sp>
    </p:spTree>
    <p:extLst>
      <p:ext uri="{BB962C8B-B14F-4D97-AF65-F5344CB8AC3E}">
        <p14:creationId xmlns:p14="http://schemas.microsoft.com/office/powerpoint/2010/main" val="295368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13FF2D-614C-4ECA-8246-7B220D7A2D9C}" type="datetimeFigureOut">
              <a:rPr lang="en-US" smtClean="0"/>
              <a:t>4/27/2019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2043-D4A1-4C43-A90B-121F1362727F}" type="slidenum">
              <a:rPr lang="en-US" smtClean="0"/>
              <a:t>‹#›</a:t>
            </a:fld>
            <a:endParaRPr lang="en-US"/>
          </a:p>
        </p:txBody>
      </p:sp>
    </p:spTree>
    <p:extLst>
      <p:ext uri="{BB962C8B-B14F-4D97-AF65-F5344CB8AC3E}">
        <p14:creationId xmlns:p14="http://schemas.microsoft.com/office/powerpoint/2010/main" val="1491420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3FF2D-614C-4ECA-8246-7B220D7A2D9C}" type="datetimeFigureOut">
              <a:rPr lang="en-US" smtClean="0"/>
              <a:t>4/27/2019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42043-D4A1-4C43-A90B-121F1362727F}" type="slidenum">
              <a:rPr lang="en-US" smtClean="0"/>
              <a:t>‹#›</a:t>
            </a:fld>
            <a:endParaRPr lang="en-US"/>
          </a:p>
        </p:txBody>
      </p:sp>
    </p:spTree>
    <p:extLst>
      <p:ext uri="{BB962C8B-B14F-4D97-AF65-F5344CB8AC3E}">
        <p14:creationId xmlns:p14="http://schemas.microsoft.com/office/powerpoint/2010/main" val="3430522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08DC-9D62-4E4D-BE78-99F8A7C1D3AB}"/>
              </a:ext>
            </a:extLst>
          </p:cNvPr>
          <p:cNvSpPr>
            <a:spLocks noGrp="1"/>
          </p:cNvSpPr>
          <p:nvPr>
            <p:ph type="ctrTitle"/>
          </p:nvPr>
        </p:nvSpPr>
        <p:spPr/>
        <p:txBody>
          <a:bodyPr/>
          <a:lstStyle/>
          <a:p>
            <a:r>
              <a:rPr lang="en-US" dirty="0"/>
              <a:t> </a:t>
            </a:r>
          </a:p>
        </p:txBody>
      </p:sp>
      <p:sp>
        <p:nvSpPr>
          <p:cNvPr id="3" name="Subtitle 2">
            <a:extLst>
              <a:ext uri="{FF2B5EF4-FFF2-40B4-BE49-F238E27FC236}">
                <a16:creationId xmlns:a16="http://schemas.microsoft.com/office/drawing/2014/main" id="{2C39FADE-AE26-494E-B77C-4FF318C244DD}"/>
              </a:ext>
            </a:extLst>
          </p:cNvPr>
          <p:cNvSpPr>
            <a:spLocks noGrp="1"/>
          </p:cNvSpPr>
          <p:nvPr>
            <p:ph type="subTitle" idx="1"/>
          </p:nvPr>
        </p:nvSpPr>
        <p:spPr/>
        <p:txBody>
          <a:bodyPr/>
          <a:lstStyle/>
          <a:p>
            <a:r>
              <a:rPr lang="en-US" dirty="0"/>
              <a:t> </a:t>
            </a:r>
          </a:p>
        </p:txBody>
      </p:sp>
      <p:sp>
        <p:nvSpPr>
          <p:cNvPr id="4" name="AutoShape 2" descr="Image result for Tulips in bloom">
            <a:extLst>
              <a:ext uri="{FF2B5EF4-FFF2-40B4-BE49-F238E27FC236}">
                <a16:creationId xmlns:a16="http://schemas.microsoft.com/office/drawing/2014/main" id="{0533A44A-653F-4B86-BE68-0FCE4F48DFF5}"/>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Tulips in bloom">
            <a:extLst>
              <a:ext uri="{FF2B5EF4-FFF2-40B4-BE49-F238E27FC236}">
                <a16:creationId xmlns:a16="http://schemas.microsoft.com/office/drawing/2014/main" id="{5A3F4EA6-780C-4972-9E04-BB344D007C80}"/>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Tulips in bloom">
            <a:extLst>
              <a:ext uri="{FF2B5EF4-FFF2-40B4-BE49-F238E27FC236}">
                <a16:creationId xmlns:a16="http://schemas.microsoft.com/office/drawing/2014/main" id="{5ED7072A-0542-47A6-BB85-2625CB0ACEAF}"/>
              </a:ext>
            </a:extLst>
          </p:cNvPr>
          <p:cNvSpPr>
            <a:spLocks noChangeAspect="1" noChangeArrowheads="1"/>
          </p:cNvSpPr>
          <p:nvPr/>
        </p:nvSpPr>
        <p:spPr bwMode="auto">
          <a:xfrm>
            <a:off x="4724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a:t> </a:t>
            </a:r>
          </a:p>
        </p:txBody>
      </p:sp>
      <p:sp>
        <p:nvSpPr>
          <p:cNvPr id="8" name="AutoShape 10" descr="Image result for Tulips in bloom">
            <a:extLst>
              <a:ext uri="{FF2B5EF4-FFF2-40B4-BE49-F238E27FC236}">
                <a16:creationId xmlns:a16="http://schemas.microsoft.com/office/drawing/2014/main" id="{B282FDA0-AA32-4638-8FE1-6DF385852CDF}"/>
              </a:ext>
            </a:extLst>
          </p:cNvPr>
          <p:cNvSpPr>
            <a:spLocks noChangeAspect="1" noChangeArrowheads="1"/>
          </p:cNvSpPr>
          <p:nvPr/>
        </p:nvSpPr>
        <p:spPr bwMode="auto">
          <a:xfrm>
            <a:off x="4876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a:t>  </a:t>
            </a:r>
          </a:p>
        </p:txBody>
      </p:sp>
      <p:pic>
        <p:nvPicPr>
          <p:cNvPr id="1036" name="Picture 12" descr="Image result for Tulips in bloom">
            <a:extLst>
              <a:ext uri="{FF2B5EF4-FFF2-40B4-BE49-F238E27FC236}">
                <a16:creationId xmlns:a16="http://schemas.microsoft.com/office/drawing/2014/main" id="{7A85FB78-C8CE-46FF-BAB8-284913F1D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017" y="0"/>
            <a:ext cx="9250017"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201464C1-4458-470C-9E0C-4A1A73F3BB8A}"/>
              </a:ext>
            </a:extLst>
          </p:cNvPr>
          <p:cNvSpPr txBox="1"/>
          <p:nvPr/>
        </p:nvSpPr>
        <p:spPr>
          <a:xfrm>
            <a:off x="5022576" y="291549"/>
            <a:ext cx="3711529" cy="1138773"/>
          </a:xfrm>
          <a:prstGeom prst="rect">
            <a:avLst/>
          </a:prstGeom>
          <a:noFill/>
        </p:spPr>
        <p:txBody>
          <a:bodyPr wrap="none" rtlCol="0">
            <a:spAutoFit/>
          </a:bodyPr>
          <a:lstStyle/>
          <a:p>
            <a:pPr algn="ctr"/>
            <a:r>
              <a:rPr lang="en-US" sz="2000" i="1" dirty="0">
                <a:solidFill>
                  <a:schemeClr val="bg1"/>
                </a:solidFill>
              </a:rPr>
              <a:t>You care for the land and water it;</a:t>
            </a:r>
          </a:p>
          <a:p>
            <a:pPr algn="ctr"/>
            <a:r>
              <a:rPr lang="en-US" sz="2000" i="1" dirty="0">
                <a:solidFill>
                  <a:schemeClr val="bg1"/>
                </a:solidFill>
              </a:rPr>
              <a:t>You enrich it abundantly.</a:t>
            </a:r>
          </a:p>
          <a:p>
            <a:pPr algn="ctr"/>
            <a:endParaRPr lang="en-US" sz="800" i="1" dirty="0">
              <a:solidFill>
                <a:schemeClr val="bg1"/>
              </a:solidFill>
            </a:endParaRPr>
          </a:p>
          <a:p>
            <a:pPr algn="ctr"/>
            <a:r>
              <a:rPr lang="en-US" i="1" dirty="0">
                <a:solidFill>
                  <a:schemeClr val="bg1"/>
                </a:solidFill>
              </a:rPr>
              <a:t>Psalm 65:9</a:t>
            </a:r>
          </a:p>
        </p:txBody>
      </p:sp>
    </p:spTree>
    <p:extLst>
      <p:ext uri="{BB962C8B-B14F-4D97-AF65-F5344CB8AC3E}">
        <p14:creationId xmlns:p14="http://schemas.microsoft.com/office/powerpoint/2010/main" val="255875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F13800-59F1-42B6-A353-A2AE02497451}"/>
              </a:ext>
            </a:extLst>
          </p:cNvPr>
          <p:cNvSpPr>
            <a:spLocks noGrp="1"/>
          </p:cNvSpPr>
          <p:nvPr>
            <p:ph type="title"/>
          </p:nvPr>
        </p:nvSpPr>
        <p:spPr>
          <a:xfrm>
            <a:off x="457200" y="-152400"/>
            <a:ext cx="8229600" cy="1143000"/>
          </a:xfrm>
        </p:spPr>
        <p:txBody>
          <a:bodyPr>
            <a:normAutofit/>
          </a:bodyPr>
          <a:lstStyle/>
          <a:p>
            <a:pPr algn="ctr"/>
            <a:r>
              <a:rPr lang="en-US" sz="4000" dirty="0"/>
              <a:t>Caleb</a:t>
            </a:r>
          </a:p>
        </p:txBody>
      </p:sp>
      <p:sp>
        <p:nvSpPr>
          <p:cNvPr id="6" name="Content Placeholder 5">
            <a:extLst>
              <a:ext uri="{FF2B5EF4-FFF2-40B4-BE49-F238E27FC236}">
                <a16:creationId xmlns:a16="http://schemas.microsoft.com/office/drawing/2014/main" id="{DDE57E0E-B4E0-4E0F-B7DF-D3B4618B3322}"/>
              </a:ext>
            </a:extLst>
          </p:cNvPr>
          <p:cNvSpPr>
            <a:spLocks noGrp="1"/>
          </p:cNvSpPr>
          <p:nvPr>
            <p:ph idx="1"/>
          </p:nvPr>
        </p:nvSpPr>
        <p:spPr>
          <a:xfrm>
            <a:off x="457200" y="990600"/>
            <a:ext cx="8229600" cy="5562600"/>
          </a:xfrm>
        </p:spPr>
        <p:txBody>
          <a:bodyPr>
            <a:normAutofit/>
          </a:bodyPr>
          <a:lstStyle/>
          <a:p>
            <a:pPr marL="0" indent="0">
              <a:buNone/>
            </a:pPr>
            <a:r>
              <a:rPr lang="en-US" sz="3200" dirty="0"/>
              <a:t>Now 85 years old – vigorous!</a:t>
            </a:r>
          </a:p>
          <a:p>
            <a:pPr marL="0" indent="0">
              <a:buNone/>
            </a:pPr>
            <a:endParaRPr lang="en-US" sz="800" dirty="0"/>
          </a:p>
          <a:p>
            <a:pPr marL="0" indent="0">
              <a:buNone/>
            </a:pPr>
            <a:r>
              <a:rPr lang="en-US" sz="3200" dirty="0"/>
              <a:t>   </a:t>
            </a:r>
            <a:r>
              <a:rPr lang="en-US" dirty="0"/>
              <a:t>2 years in wilderness, then spies sent (</a:t>
            </a:r>
            <a:r>
              <a:rPr lang="en-US" u="sng" dirty="0"/>
              <a:t>40</a:t>
            </a:r>
            <a:r>
              <a:rPr lang="en-US" dirty="0"/>
              <a:t>)</a:t>
            </a:r>
          </a:p>
          <a:p>
            <a:pPr marL="0" indent="0">
              <a:buNone/>
            </a:pPr>
            <a:r>
              <a:rPr lang="en-US" dirty="0"/>
              <a:t>   38 more years in wilderness</a:t>
            </a:r>
            <a:r>
              <a:rPr lang="en-US" sz="2400" dirty="0"/>
              <a:t> (40 total)</a:t>
            </a:r>
            <a:endParaRPr lang="en-US" dirty="0"/>
          </a:p>
          <a:p>
            <a:pPr marL="0" indent="0">
              <a:buNone/>
            </a:pPr>
            <a:endParaRPr lang="en-US" sz="800" dirty="0"/>
          </a:p>
          <a:p>
            <a:pPr marL="0" indent="0">
              <a:buNone/>
            </a:pPr>
            <a:r>
              <a:rPr lang="en-US" dirty="0"/>
              <a:t>    Caleb = </a:t>
            </a:r>
            <a:r>
              <a:rPr lang="en-US" u="sng" dirty="0"/>
              <a:t>78</a:t>
            </a:r>
            <a:r>
              <a:rPr lang="en-US" dirty="0"/>
              <a:t> when entering the Promised Land</a:t>
            </a:r>
          </a:p>
          <a:p>
            <a:pPr marL="0" indent="0">
              <a:buNone/>
            </a:pPr>
            <a:endParaRPr lang="en-US" sz="800" dirty="0"/>
          </a:p>
          <a:p>
            <a:pPr marL="0" indent="0">
              <a:buNone/>
            </a:pPr>
            <a:r>
              <a:rPr lang="en-US" dirty="0"/>
              <a:t>    After the initial Conquest = </a:t>
            </a:r>
            <a:r>
              <a:rPr lang="en-US" u="sng" dirty="0"/>
              <a:t>85</a:t>
            </a:r>
          </a:p>
          <a:p>
            <a:pPr marL="0" indent="0">
              <a:buNone/>
            </a:pPr>
            <a:endParaRPr lang="en-US" sz="800" dirty="0"/>
          </a:p>
          <a:p>
            <a:pPr marL="0" indent="0">
              <a:buNone/>
            </a:pPr>
            <a:r>
              <a:rPr lang="en-US" dirty="0"/>
              <a:t>    The initial Conquest = 7 years!</a:t>
            </a:r>
          </a:p>
        </p:txBody>
      </p:sp>
      <p:pic>
        <p:nvPicPr>
          <p:cNvPr id="7" name="Picture 12" descr="Image result for Tulips in bloom">
            <a:extLst>
              <a:ext uri="{FF2B5EF4-FFF2-40B4-BE49-F238E27FC236}">
                <a16:creationId xmlns:a16="http://schemas.microsoft.com/office/drawing/2014/main" id="{7B9344BB-8A74-4721-839F-21BDF9299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209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CBAD8-8D97-4A00-BA89-EEAD4B7A31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AC0846-0B03-40E8-AE94-B576F1159354}"/>
              </a:ext>
            </a:extLst>
          </p:cNvPr>
          <p:cNvSpPr>
            <a:spLocks noGrp="1"/>
          </p:cNvSpPr>
          <p:nvPr>
            <p:ph idx="1"/>
          </p:nvPr>
        </p:nvSpPr>
        <p:spPr/>
        <p:txBody>
          <a:bodyPr/>
          <a:lstStyle/>
          <a:p>
            <a:endParaRPr lang="en-US"/>
          </a:p>
        </p:txBody>
      </p:sp>
      <p:pic>
        <p:nvPicPr>
          <p:cNvPr id="2050" name="Picture 2" descr="Image result for spies sent to canaan">
            <a:extLst>
              <a:ext uri="{FF2B5EF4-FFF2-40B4-BE49-F238E27FC236}">
                <a16:creationId xmlns:a16="http://schemas.microsoft.com/office/drawing/2014/main" id="{7A3B9D95-4E16-4E89-ADA1-FF7DAC94A1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
            <a:extLst>
              <a:ext uri="{FF2B5EF4-FFF2-40B4-BE49-F238E27FC236}">
                <a16:creationId xmlns:a16="http://schemas.microsoft.com/office/drawing/2014/main" id="{D28FCF69-88AB-469C-A80F-2F86C9570E0F}"/>
              </a:ext>
            </a:extLst>
          </p:cNvPr>
          <p:cNvSpPr/>
          <p:nvPr/>
        </p:nvSpPr>
        <p:spPr>
          <a:xfrm>
            <a:off x="3260035" y="1261201"/>
            <a:ext cx="1696278" cy="7548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75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F13800-59F1-42B6-A353-A2AE02497451}"/>
              </a:ext>
            </a:extLst>
          </p:cNvPr>
          <p:cNvSpPr>
            <a:spLocks noGrp="1"/>
          </p:cNvSpPr>
          <p:nvPr>
            <p:ph type="title"/>
          </p:nvPr>
        </p:nvSpPr>
        <p:spPr>
          <a:xfrm>
            <a:off x="457200" y="152398"/>
            <a:ext cx="8229600" cy="1143000"/>
          </a:xfrm>
        </p:spPr>
        <p:txBody>
          <a:bodyPr>
            <a:normAutofit/>
          </a:bodyPr>
          <a:lstStyle/>
          <a:p>
            <a:pPr algn="ctr"/>
            <a:r>
              <a:rPr lang="en-US" sz="3600" dirty="0"/>
              <a:t>Why did Caleb still have to go back </a:t>
            </a:r>
            <a:br>
              <a:rPr lang="en-US" sz="3600" dirty="0"/>
            </a:br>
            <a:r>
              <a:rPr lang="en-US" sz="3600" dirty="0"/>
              <a:t>and take Hebron?</a:t>
            </a:r>
          </a:p>
        </p:txBody>
      </p:sp>
      <p:sp>
        <p:nvSpPr>
          <p:cNvPr id="6" name="Content Placeholder 5">
            <a:extLst>
              <a:ext uri="{FF2B5EF4-FFF2-40B4-BE49-F238E27FC236}">
                <a16:creationId xmlns:a16="http://schemas.microsoft.com/office/drawing/2014/main" id="{DDE57E0E-B4E0-4E0F-B7DF-D3B4618B3322}"/>
              </a:ext>
            </a:extLst>
          </p:cNvPr>
          <p:cNvSpPr>
            <a:spLocks noGrp="1"/>
          </p:cNvSpPr>
          <p:nvPr>
            <p:ph idx="1"/>
          </p:nvPr>
        </p:nvSpPr>
        <p:spPr>
          <a:xfrm>
            <a:off x="457200" y="1520685"/>
            <a:ext cx="8229600" cy="5562600"/>
          </a:xfrm>
        </p:spPr>
        <p:txBody>
          <a:bodyPr>
            <a:normAutofit/>
          </a:bodyPr>
          <a:lstStyle/>
          <a:p>
            <a:pPr marL="0" indent="0" algn="ctr">
              <a:buNone/>
            </a:pPr>
            <a:r>
              <a:rPr lang="en-US" dirty="0"/>
              <a:t>Joshua 10:36-37</a:t>
            </a:r>
          </a:p>
          <a:p>
            <a:pPr marL="0" indent="0" algn="ctr">
              <a:buNone/>
            </a:pPr>
            <a:endParaRPr lang="en-US" sz="800" dirty="0"/>
          </a:p>
          <a:p>
            <a:pPr marL="0" indent="0" algn="ctr">
              <a:buNone/>
            </a:pPr>
            <a:r>
              <a:rPr lang="en-US" dirty="0"/>
              <a:t>Joshua 11:21-23</a:t>
            </a:r>
          </a:p>
        </p:txBody>
      </p:sp>
      <p:pic>
        <p:nvPicPr>
          <p:cNvPr id="7" name="Picture 12" descr="Image result for Tulips in bloom">
            <a:extLst>
              <a:ext uri="{FF2B5EF4-FFF2-40B4-BE49-F238E27FC236}">
                <a16:creationId xmlns:a16="http://schemas.microsoft.com/office/drawing/2014/main" id="{7B9344BB-8A74-4721-839F-21BDF9299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3129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F13800-59F1-42B6-A353-A2AE02497451}"/>
              </a:ext>
            </a:extLst>
          </p:cNvPr>
          <p:cNvSpPr>
            <a:spLocks noGrp="1"/>
          </p:cNvSpPr>
          <p:nvPr>
            <p:ph type="title"/>
          </p:nvPr>
        </p:nvSpPr>
        <p:spPr>
          <a:xfrm>
            <a:off x="457200" y="152398"/>
            <a:ext cx="8229600" cy="1143000"/>
          </a:xfrm>
        </p:spPr>
        <p:txBody>
          <a:bodyPr>
            <a:normAutofit/>
          </a:bodyPr>
          <a:lstStyle/>
          <a:p>
            <a:pPr algn="ctr"/>
            <a:r>
              <a:rPr lang="en-US" sz="3600" dirty="0"/>
              <a:t>Why did Caleb still have to go back </a:t>
            </a:r>
            <a:br>
              <a:rPr lang="en-US" sz="3600" dirty="0"/>
            </a:br>
            <a:r>
              <a:rPr lang="en-US" sz="3600" dirty="0"/>
              <a:t>and take Hebron?</a:t>
            </a:r>
          </a:p>
        </p:txBody>
      </p:sp>
      <p:sp>
        <p:nvSpPr>
          <p:cNvPr id="6" name="Content Placeholder 5">
            <a:extLst>
              <a:ext uri="{FF2B5EF4-FFF2-40B4-BE49-F238E27FC236}">
                <a16:creationId xmlns:a16="http://schemas.microsoft.com/office/drawing/2014/main" id="{DDE57E0E-B4E0-4E0F-B7DF-D3B4618B3322}"/>
              </a:ext>
            </a:extLst>
          </p:cNvPr>
          <p:cNvSpPr>
            <a:spLocks noGrp="1"/>
          </p:cNvSpPr>
          <p:nvPr>
            <p:ph idx="1"/>
          </p:nvPr>
        </p:nvSpPr>
        <p:spPr>
          <a:xfrm>
            <a:off x="457200" y="1520685"/>
            <a:ext cx="8229600" cy="5562600"/>
          </a:xfrm>
        </p:spPr>
        <p:txBody>
          <a:bodyPr>
            <a:normAutofit/>
          </a:bodyPr>
          <a:lstStyle/>
          <a:p>
            <a:pPr marL="0" indent="0" algn="ctr">
              <a:buNone/>
            </a:pPr>
            <a:r>
              <a:rPr lang="en-US" dirty="0"/>
              <a:t>Joshua 10:36-37</a:t>
            </a:r>
          </a:p>
          <a:p>
            <a:pPr marL="0" indent="0" algn="ctr">
              <a:buNone/>
            </a:pPr>
            <a:endParaRPr lang="en-US" sz="800" dirty="0"/>
          </a:p>
          <a:p>
            <a:pPr marL="0" indent="0" algn="ctr">
              <a:buNone/>
            </a:pPr>
            <a:r>
              <a:rPr lang="en-US" dirty="0"/>
              <a:t>Joshua 11:21-23</a:t>
            </a:r>
          </a:p>
          <a:p>
            <a:pPr marL="0" indent="0" algn="ctr">
              <a:buNone/>
            </a:pPr>
            <a:endParaRPr lang="en-US" sz="800" dirty="0"/>
          </a:p>
          <a:p>
            <a:pPr marL="0" indent="0">
              <a:buNone/>
            </a:pPr>
            <a:r>
              <a:rPr lang="en-US" dirty="0"/>
              <a:t>What </a:t>
            </a:r>
            <a:r>
              <a:rPr lang="en-US" u="sng" dirty="0"/>
              <a:t>could</a:t>
            </a:r>
            <a:r>
              <a:rPr lang="en-US" dirty="0"/>
              <a:t> have happened next:</a:t>
            </a:r>
          </a:p>
          <a:p>
            <a:pPr marL="0" indent="0">
              <a:buNone/>
            </a:pPr>
            <a:r>
              <a:rPr lang="en-US" dirty="0"/>
              <a:t>    </a:t>
            </a:r>
            <a:r>
              <a:rPr lang="en-US" sz="2400" dirty="0"/>
              <a:t>   Israel returns to Gilgal (14:6)</a:t>
            </a:r>
          </a:p>
          <a:p>
            <a:pPr marL="0" indent="0">
              <a:buNone/>
            </a:pPr>
            <a:r>
              <a:rPr lang="en-US" sz="2400" dirty="0"/>
              <a:t>        No one is left to re-populate Hebron.</a:t>
            </a:r>
          </a:p>
          <a:p>
            <a:pPr marL="0" indent="0">
              <a:buNone/>
            </a:pPr>
            <a:r>
              <a:rPr lang="en-US" sz="2400" dirty="0"/>
              <a:t>        The </a:t>
            </a:r>
            <a:r>
              <a:rPr lang="en-US" sz="2400" dirty="0" err="1"/>
              <a:t>Anakites</a:t>
            </a:r>
            <a:r>
              <a:rPr lang="en-US" sz="2400" dirty="0"/>
              <a:t> return!</a:t>
            </a:r>
          </a:p>
          <a:p>
            <a:pPr marL="0" indent="0">
              <a:buNone/>
            </a:pPr>
            <a:endParaRPr lang="en-US" sz="800" dirty="0"/>
          </a:p>
          <a:p>
            <a:pPr marL="0" indent="0">
              <a:buNone/>
            </a:pPr>
            <a:r>
              <a:rPr lang="en-US" dirty="0"/>
              <a:t>Thus, “I will drive them out.” </a:t>
            </a:r>
            <a:r>
              <a:rPr lang="en-US" sz="2400" dirty="0"/>
              <a:t>(14:12)</a:t>
            </a:r>
            <a:endParaRPr lang="en-US" dirty="0"/>
          </a:p>
          <a:p>
            <a:pPr marL="0" indent="0">
              <a:buNone/>
            </a:pPr>
            <a:endParaRPr lang="en-US" dirty="0"/>
          </a:p>
        </p:txBody>
      </p:sp>
      <p:pic>
        <p:nvPicPr>
          <p:cNvPr id="7" name="Picture 12" descr="Image result for Tulips in bloom">
            <a:extLst>
              <a:ext uri="{FF2B5EF4-FFF2-40B4-BE49-F238E27FC236}">
                <a16:creationId xmlns:a16="http://schemas.microsoft.com/office/drawing/2014/main" id="{7B9344BB-8A74-4721-839F-21BDF9299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580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CBAD8-8D97-4A00-BA89-EEAD4B7A31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AC0846-0B03-40E8-AE94-B576F1159354}"/>
              </a:ext>
            </a:extLst>
          </p:cNvPr>
          <p:cNvSpPr>
            <a:spLocks noGrp="1"/>
          </p:cNvSpPr>
          <p:nvPr>
            <p:ph idx="1"/>
          </p:nvPr>
        </p:nvSpPr>
        <p:spPr/>
        <p:txBody>
          <a:bodyPr/>
          <a:lstStyle/>
          <a:p>
            <a:endParaRPr lang="en-US"/>
          </a:p>
        </p:txBody>
      </p:sp>
      <p:pic>
        <p:nvPicPr>
          <p:cNvPr id="2050" name="Picture 2" descr="Image result for spies sent to canaan">
            <a:extLst>
              <a:ext uri="{FF2B5EF4-FFF2-40B4-BE49-F238E27FC236}">
                <a16:creationId xmlns:a16="http://schemas.microsoft.com/office/drawing/2014/main" id="{7A3B9D95-4E16-4E89-ADA1-FF7DAC94A1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
            <a:extLst>
              <a:ext uri="{FF2B5EF4-FFF2-40B4-BE49-F238E27FC236}">
                <a16:creationId xmlns:a16="http://schemas.microsoft.com/office/drawing/2014/main" id="{D28FCF69-88AB-469C-A80F-2F86C9570E0F}"/>
              </a:ext>
            </a:extLst>
          </p:cNvPr>
          <p:cNvSpPr/>
          <p:nvPr/>
        </p:nvSpPr>
        <p:spPr>
          <a:xfrm>
            <a:off x="3260035" y="1261201"/>
            <a:ext cx="1696278" cy="7548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6681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F13800-59F1-42B6-A353-A2AE02497451}"/>
              </a:ext>
            </a:extLst>
          </p:cNvPr>
          <p:cNvSpPr>
            <a:spLocks noGrp="1"/>
          </p:cNvSpPr>
          <p:nvPr>
            <p:ph type="title"/>
          </p:nvPr>
        </p:nvSpPr>
        <p:spPr>
          <a:xfrm>
            <a:off x="457200" y="-112643"/>
            <a:ext cx="8229600" cy="1143000"/>
          </a:xfrm>
        </p:spPr>
        <p:txBody>
          <a:bodyPr>
            <a:normAutofit/>
          </a:bodyPr>
          <a:lstStyle/>
          <a:p>
            <a:pPr algn="ctr"/>
            <a:r>
              <a:rPr lang="en-US" sz="3600" dirty="0"/>
              <a:t>Reflections for today</a:t>
            </a:r>
          </a:p>
        </p:txBody>
      </p:sp>
      <p:sp>
        <p:nvSpPr>
          <p:cNvPr id="6" name="Content Placeholder 5">
            <a:extLst>
              <a:ext uri="{FF2B5EF4-FFF2-40B4-BE49-F238E27FC236}">
                <a16:creationId xmlns:a16="http://schemas.microsoft.com/office/drawing/2014/main" id="{DDE57E0E-B4E0-4E0F-B7DF-D3B4618B3322}"/>
              </a:ext>
            </a:extLst>
          </p:cNvPr>
          <p:cNvSpPr>
            <a:spLocks noGrp="1"/>
          </p:cNvSpPr>
          <p:nvPr>
            <p:ph idx="1"/>
          </p:nvPr>
        </p:nvSpPr>
        <p:spPr>
          <a:xfrm>
            <a:off x="457200" y="1056857"/>
            <a:ext cx="8229600" cy="5562600"/>
          </a:xfrm>
        </p:spPr>
        <p:txBody>
          <a:bodyPr>
            <a:normAutofit/>
          </a:bodyPr>
          <a:lstStyle/>
          <a:p>
            <a:pPr marL="0" indent="0">
              <a:buNone/>
            </a:pPr>
            <a:r>
              <a:rPr lang="en-US" dirty="0"/>
              <a:t>The giving of the land is one of </a:t>
            </a:r>
            <a:r>
              <a:rPr lang="en-US" u="sng" dirty="0"/>
              <a:t>many</a:t>
            </a:r>
            <a:r>
              <a:rPr lang="en-US" dirty="0"/>
              <a:t> instances of God’s  </a:t>
            </a:r>
          </a:p>
          <a:p>
            <a:pPr marL="0" indent="0">
              <a:buNone/>
            </a:pPr>
            <a:r>
              <a:rPr lang="en-US" dirty="0"/>
              <a:t>    faithfulness to His people, leading to the giving of His </a:t>
            </a:r>
          </a:p>
          <a:p>
            <a:pPr marL="0" indent="0">
              <a:buNone/>
            </a:pPr>
            <a:r>
              <a:rPr lang="en-US" dirty="0"/>
              <a:t>    Son to the world.</a:t>
            </a:r>
          </a:p>
        </p:txBody>
      </p:sp>
      <p:pic>
        <p:nvPicPr>
          <p:cNvPr id="7" name="Picture 12" descr="Image result for Tulips in bloom">
            <a:extLst>
              <a:ext uri="{FF2B5EF4-FFF2-40B4-BE49-F238E27FC236}">
                <a16:creationId xmlns:a16="http://schemas.microsoft.com/office/drawing/2014/main" id="{7B9344BB-8A74-4721-839F-21BDF9299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8333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F13800-59F1-42B6-A353-A2AE02497451}"/>
              </a:ext>
            </a:extLst>
          </p:cNvPr>
          <p:cNvSpPr>
            <a:spLocks noGrp="1"/>
          </p:cNvSpPr>
          <p:nvPr>
            <p:ph type="title"/>
          </p:nvPr>
        </p:nvSpPr>
        <p:spPr>
          <a:xfrm>
            <a:off x="457200" y="-112643"/>
            <a:ext cx="8229600" cy="1143000"/>
          </a:xfrm>
        </p:spPr>
        <p:txBody>
          <a:bodyPr>
            <a:normAutofit/>
          </a:bodyPr>
          <a:lstStyle/>
          <a:p>
            <a:pPr algn="ctr"/>
            <a:r>
              <a:rPr lang="en-US" sz="3600" dirty="0"/>
              <a:t>Reflections for today</a:t>
            </a:r>
          </a:p>
        </p:txBody>
      </p:sp>
      <p:sp>
        <p:nvSpPr>
          <p:cNvPr id="6" name="Content Placeholder 5">
            <a:extLst>
              <a:ext uri="{FF2B5EF4-FFF2-40B4-BE49-F238E27FC236}">
                <a16:creationId xmlns:a16="http://schemas.microsoft.com/office/drawing/2014/main" id="{DDE57E0E-B4E0-4E0F-B7DF-D3B4618B3322}"/>
              </a:ext>
            </a:extLst>
          </p:cNvPr>
          <p:cNvSpPr>
            <a:spLocks noGrp="1"/>
          </p:cNvSpPr>
          <p:nvPr>
            <p:ph idx="1"/>
          </p:nvPr>
        </p:nvSpPr>
        <p:spPr>
          <a:xfrm>
            <a:off x="457200" y="1056857"/>
            <a:ext cx="8229600" cy="5562600"/>
          </a:xfrm>
        </p:spPr>
        <p:txBody>
          <a:bodyPr>
            <a:normAutofit/>
          </a:bodyPr>
          <a:lstStyle/>
          <a:p>
            <a:pPr marL="0" indent="0">
              <a:buNone/>
            </a:pPr>
            <a:r>
              <a:rPr lang="en-US" dirty="0"/>
              <a:t>The giving of the land is one of </a:t>
            </a:r>
            <a:r>
              <a:rPr lang="en-US" u="sng" dirty="0"/>
              <a:t>many</a:t>
            </a:r>
            <a:r>
              <a:rPr lang="en-US" dirty="0"/>
              <a:t> instances of God’s  </a:t>
            </a:r>
          </a:p>
          <a:p>
            <a:pPr marL="0" indent="0">
              <a:buNone/>
            </a:pPr>
            <a:r>
              <a:rPr lang="en-US" dirty="0"/>
              <a:t>    faithfulness to His people, leading to the giving of His </a:t>
            </a:r>
          </a:p>
          <a:p>
            <a:pPr marL="0" indent="0">
              <a:buNone/>
            </a:pPr>
            <a:r>
              <a:rPr lang="en-US" dirty="0"/>
              <a:t>    Son to the world.</a:t>
            </a:r>
          </a:p>
          <a:p>
            <a:pPr marL="0" indent="0">
              <a:buNone/>
            </a:pPr>
            <a:endParaRPr lang="en-US" sz="800" dirty="0"/>
          </a:p>
          <a:p>
            <a:pPr marL="0" indent="0" algn="ctr">
              <a:buNone/>
            </a:pPr>
            <a:r>
              <a:rPr lang="en-US" sz="2400" dirty="0"/>
              <a:t>(God) overthrew </a:t>
            </a:r>
            <a:r>
              <a:rPr lang="en-US" sz="2400" u="sng" dirty="0"/>
              <a:t>seven</a:t>
            </a:r>
            <a:r>
              <a:rPr lang="en-US" sz="2400" dirty="0"/>
              <a:t> </a:t>
            </a:r>
            <a:r>
              <a:rPr lang="en-US" sz="2400" u="sng" dirty="0"/>
              <a:t>nations</a:t>
            </a:r>
            <a:r>
              <a:rPr lang="en-US" sz="2400" dirty="0"/>
              <a:t> in Canaan and gave their land to His people as their inheritance.   </a:t>
            </a:r>
            <a:r>
              <a:rPr lang="en-US" sz="2000" dirty="0"/>
              <a:t>Acts 13:19</a:t>
            </a:r>
          </a:p>
          <a:p>
            <a:pPr marL="0" indent="0" algn="ctr">
              <a:buNone/>
            </a:pPr>
            <a:r>
              <a:rPr lang="en-US" sz="2000" dirty="0"/>
              <a:t>(Deuteronomy 7:1)</a:t>
            </a:r>
          </a:p>
          <a:p>
            <a:pPr marL="0" indent="0" algn="ctr">
              <a:buNone/>
            </a:pPr>
            <a:endParaRPr lang="en-US" sz="800" dirty="0"/>
          </a:p>
          <a:p>
            <a:pPr marL="0" indent="0" algn="ctr">
              <a:buNone/>
            </a:pPr>
            <a:r>
              <a:rPr lang="en-US" sz="2400" dirty="0"/>
              <a:t>...God has brought to Israel the Savior </a:t>
            </a:r>
          </a:p>
          <a:p>
            <a:pPr marL="0" indent="0" algn="ctr">
              <a:buNone/>
            </a:pPr>
            <a:r>
              <a:rPr lang="en-US" sz="2400" dirty="0"/>
              <a:t>Jesus, as He promised.  </a:t>
            </a:r>
          </a:p>
          <a:p>
            <a:pPr marL="0" indent="0" algn="ctr">
              <a:buNone/>
            </a:pPr>
            <a:r>
              <a:rPr lang="en-US" sz="2000" dirty="0"/>
              <a:t>Acts 13:23</a:t>
            </a:r>
          </a:p>
          <a:p>
            <a:pPr marL="0" indent="0" algn="ctr">
              <a:buNone/>
            </a:pPr>
            <a:endParaRPr lang="en-US" sz="2000" dirty="0"/>
          </a:p>
        </p:txBody>
      </p:sp>
      <p:pic>
        <p:nvPicPr>
          <p:cNvPr id="7" name="Picture 12" descr="Image result for Tulips in bloom">
            <a:extLst>
              <a:ext uri="{FF2B5EF4-FFF2-40B4-BE49-F238E27FC236}">
                <a16:creationId xmlns:a16="http://schemas.microsoft.com/office/drawing/2014/main" id="{7B9344BB-8A74-4721-839F-21BDF9299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5919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F13800-59F1-42B6-A353-A2AE02497451}"/>
              </a:ext>
            </a:extLst>
          </p:cNvPr>
          <p:cNvSpPr>
            <a:spLocks noGrp="1"/>
          </p:cNvSpPr>
          <p:nvPr>
            <p:ph type="title"/>
          </p:nvPr>
        </p:nvSpPr>
        <p:spPr>
          <a:xfrm>
            <a:off x="457200" y="-112643"/>
            <a:ext cx="8229600" cy="1143000"/>
          </a:xfrm>
        </p:spPr>
        <p:txBody>
          <a:bodyPr>
            <a:normAutofit/>
          </a:bodyPr>
          <a:lstStyle/>
          <a:p>
            <a:pPr algn="ctr"/>
            <a:r>
              <a:rPr lang="en-US" sz="3600" dirty="0"/>
              <a:t>Reflections for today</a:t>
            </a:r>
          </a:p>
        </p:txBody>
      </p:sp>
      <p:sp>
        <p:nvSpPr>
          <p:cNvPr id="6" name="Content Placeholder 5">
            <a:extLst>
              <a:ext uri="{FF2B5EF4-FFF2-40B4-BE49-F238E27FC236}">
                <a16:creationId xmlns:a16="http://schemas.microsoft.com/office/drawing/2014/main" id="{DDE57E0E-B4E0-4E0F-B7DF-D3B4618B3322}"/>
              </a:ext>
            </a:extLst>
          </p:cNvPr>
          <p:cNvSpPr>
            <a:spLocks noGrp="1"/>
          </p:cNvSpPr>
          <p:nvPr>
            <p:ph idx="1"/>
          </p:nvPr>
        </p:nvSpPr>
        <p:spPr>
          <a:xfrm>
            <a:off x="457200" y="1056857"/>
            <a:ext cx="8229600" cy="5562600"/>
          </a:xfrm>
        </p:spPr>
        <p:txBody>
          <a:bodyPr>
            <a:normAutofit/>
          </a:bodyPr>
          <a:lstStyle/>
          <a:p>
            <a:pPr marL="0" indent="0">
              <a:buNone/>
            </a:pPr>
            <a:r>
              <a:rPr lang="en-US" dirty="0"/>
              <a:t>The giving of the land is one of many instances of God’s  </a:t>
            </a:r>
          </a:p>
          <a:p>
            <a:pPr marL="0" indent="0">
              <a:buNone/>
            </a:pPr>
            <a:r>
              <a:rPr lang="en-US" dirty="0"/>
              <a:t>    faithfulness to His people, leading to the giving of His </a:t>
            </a:r>
          </a:p>
          <a:p>
            <a:pPr marL="0" indent="0">
              <a:buNone/>
            </a:pPr>
            <a:r>
              <a:rPr lang="en-US" dirty="0"/>
              <a:t>    Son to the world.</a:t>
            </a:r>
          </a:p>
          <a:p>
            <a:pPr marL="0" indent="0">
              <a:buNone/>
            </a:pPr>
            <a:endParaRPr lang="en-US" sz="800" dirty="0"/>
          </a:p>
          <a:p>
            <a:pPr marL="0" indent="0">
              <a:buNone/>
            </a:pPr>
            <a:r>
              <a:rPr lang="en-US" dirty="0"/>
              <a:t>God’s promise of inheritance is </a:t>
            </a:r>
            <a:r>
              <a:rPr lang="en-US" u="sng" dirty="0"/>
              <a:t>sure</a:t>
            </a:r>
            <a:r>
              <a:rPr lang="en-US" dirty="0"/>
              <a:t>.</a:t>
            </a:r>
          </a:p>
          <a:p>
            <a:pPr marL="0" indent="0">
              <a:buNone/>
            </a:pPr>
            <a:endParaRPr lang="en-US" sz="800" dirty="0"/>
          </a:p>
          <a:p>
            <a:pPr marL="0" indent="0" algn="ctr">
              <a:buNone/>
            </a:pPr>
            <a:r>
              <a:rPr lang="en-US" sz="2400" dirty="0"/>
              <a:t>"Now then, just as the Lord promised, He has kept me alive for forty-five years..."</a:t>
            </a:r>
            <a:r>
              <a:rPr lang="en-US" dirty="0"/>
              <a:t>  </a:t>
            </a:r>
            <a:r>
              <a:rPr lang="en-US" sz="2000" dirty="0"/>
              <a:t>Joshua 14:10</a:t>
            </a:r>
          </a:p>
          <a:p>
            <a:pPr marL="0" indent="0">
              <a:buNone/>
            </a:pPr>
            <a:endParaRPr lang="en-US" sz="800" dirty="0"/>
          </a:p>
          <a:p>
            <a:pPr marL="0" indent="0" algn="ctr">
              <a:buNone/>
            </a:pPr>
            <a:endParaRPr lang="en-US" sz="2000" dirty="0"/>
          </a:p>
        </p:txBody>
      </p:sp>
      <p:pic>
        <p:nvPicPr>
          <p:cNvPr id="7" name="Picture 12" descr="Image result for Tulips in bloom">
            <a:extLst>
              <a:ext uri="{FF2B5EF4-FFF2-40B4-BE49-F238E27FC236}">
                <a16:creationId xmlns:a16="http://schemas.microsoft.com/office/drawing/2014/main" id="{7B9344BB-8A74-4721-839F-21BDF9299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513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F13800-59F1-42B6-A353-A2AE02497451}"/>
              </a:ext>
            </a:extLst>
          </p:cNvPr>
          <p:cNvSpPr>
            <a:spLocks noGrp="1"/>
          </p:cNvSpPr>
          <p:nvPr>
            <p:ph type="title"/>
          </p:nvPr>
        </p:nvSpPr>
        <p:spPr>
          <a:xfrm>
            <a:off x="457200" y="-112643"/>
            <a:ext cx="8229600" cy="1143000"/>
          </a:xfrm>
        </p:spPr>
        <p:txBody>
          <a:bodyPr>
            <a:normAutofit/>
          </a:bodyPr>
          <a:lstStyle/>
          <a:p>
            <a:pPr algn="ctr"/>
            <a:r>
              <a:rPr lang="en-US" sz="3600" dirty="0"/>
              <a:t>Reflections for today</a:t>
            </a:r>
          </a:p>
        </p:txBody>
      </p:sp>
      <p:sp>
        <p:nvSpPr>
          <p:cNvPr id="6" name="Content Placeholder 5">
            <a:extLst>
              <a:ext uri="{FF2B5EF4-FFF2-40B4-BE49-F238E27FC236}">
                <a16:creationId xmlns:a16="http://schemas.microsoft.com/office/drawing/2014/main" id="{DDE57E0E-B4E0-4E0F-B7DF-D3B4618B3322}"/>
              </a:ext>
            </a:extLst>
          </p:cNvPr>
          <p:cNvSpPr>
            <a:spLocks noGrp="1"/>
          </p:cNvSpPr>
          <p:nvPr>
            <p:ph idx="1"/>
          </p:nvPr>
        </p:nvSpPr>
        <p:spPr>
          <a:xfrm>
            <a:off x="457200" y="1056857"/>
            <a:ext cx="8229600" cy="5562600"/>
          </a:xfrm>
        </p:spPr>
        <p:txBody>
          <a:bodyPr>
            <a:normAutofit/>
          </a:bodyPr>
          <a:lstStyle/>
          <a:p>
            <a:pPr marL="0" indent="0">
              <a:buNone/>
            </a:pPr>
            <a:r>
              <a:rPr lang="en-US" dirty="0"/>
              <a:t>The giving of the land is one of many instances of God’s  </a:t>
            </a:r>
          </a:p>
          <a:p>
            <a:pPr marL="0" indent="0">
              <a:buNone/>
            </a:pPr>
            <a:r>
              <a:rPr lang="en-US" dirty="0"/>
              <a:t>    faithfulness to His people, leading to the giving of His </a:t>
            </a:r>
          </a:p>
          <a:p>
            <a:pPr marL="0" indent="0">
              <a:buNone/>
            </a:pPr>
            <a:r>
              <a:rPr lang="en-US" dirty="0"/>
              <a:t>    Son to the world.</a:t>
            </a:r>
          </a:p>
          <a:p>
            <a:pPr marL="0" indent="0">
              <a:buNone/>
            </a:pPr>
            <a:endParaRPr lang="en-US" sz="800" dirty="0"/>
          </a:p>
          <a:p>
            <a:pPr marL="0" indent="0">
              <a:buNone/>
            </a:pPr>
            <a:r>
              <a:rPr lang="en-US" dirty="0"/>
              <a:t>God’s promise of inheritance is sure.</a:t>
            </a:r>
          </a:p>
          <a:p>
            <a:pPr marL="0" indent="0">
              <a:buNone/>
            </a:pPr>
            <a:endParaRPr lang="en-US" sz="800" dirty="0"/>
          </a:p>
          <a:p>
            <a:pPr marL="0" indent="0" algn="ctr">
              <a:buNone/>
            </a:pPr>
            <a:r>
              <a:rPr lang="en-US" sz="2400" dirty="0"/>
              <a:t>…into an </a:t>
            </a:r>
            <a:r>
              <a:rPr lang="en-US" sz="2400" u="sng" dirty="0"/>
              <a:t>inheritance</a:t>
            </a:r>
            <a:r>
              <a:rPr lang="en-US" sz="2400" dirty="0"/>
              <a:t> – </a:t>
            </a:r>
          </a:p>
          <a:p>
            <a:pPr marL="0" indent="0" algn="ctr">
              <a:buNone/>
            </a:pPr>
            <a:r>
              <a:rPr lang="en-US" sz="2400" dirty="0"/>
              <a:t>kept in heaven for you…</a:t>
            </a:r>
          </a:p>
          <a:p>
            <a:pPr marL="0" indent="0" algn="ctr">
              <a:buNone/>
            </a:pPr>
            <a:r>
              <a:rPr lang="en-US" sz="2000" dirty="0"/>
              <a:t>I Peter 1:4</a:t>
            </a:r>
          </a:p>
          <a:p>
            <a:pPr marL="0" indent="0" algn="ctr">
              <a:buNone/>
            </a:pPr>
            <a:endParaRPr lang="en-US" sz="2000" dirty="0"/>
          </a:p>
        </p:txBody>
      </p:sp>
      <p:pic>
        <p:nvPicPr>
          <p:cNvPr id="7" name="Picture 12" descr="Image result for Tulips in bloom">
            <a:extLst>
              <a:ext uri="{FF2B5EF4-FFF2-40B4-BE49-F238E27FC236}">
                <a16:creationId xmlns:a16="http://schemas.microsoft.com/office/drawing/2014/main" id="{7B9344BB-8A74-4721-839F-21BDF9299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032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F13800-59F1-42B6-A353-A2AE02497451}"/>
              </a:ext>
            </a:extLst>
          </p:cNvPr>
          <p:cNvSpPr>
            <a:spLocks noGrp="1"/>
          </p:cNvSpPr>
          <p:nvPr>
            <p:ph type="title"/>
          </p:nvPr>
        </p:nvSpPr>
        <p:spPr>
          <a:xfrm>
            <a:off x="457200" y="-112643"/>
            <a:ext cx="8229600" cy="1143000"/>
          </a:xfrm>
        </p:spPr>
        <p:txBody>
          <a:bodyPr>
            <a:normAutofit/>
          </a:bodyPr>
          <a:lstStyle/>
          <a:p>
            <a:pPr algn="ctr"/>
            <a:r>
              <a:rPr lang="en-US" sz="3600" dirty="0"/>
              <a:t>Reflections for today</a:t>
            </a:r>
          </a:p>
        </p:txBody>
      </p:sp>
      <p:sp>
        <p:nvSpPr>
          <p:cNvPr id="6" name="Content Placeholder 5">
            <a:extLst>
              <a:ext uri="{FF2B5EF4-FFF2-40B4-BE49-F238E27FC236}">
                <a16:creationId xmlns:a16="http://schemas.microsoft.com/office/drawing/2014/main" id="{DDE57E0E-B4E0-4E0F-B7DF-D3B4618B3322}"/>
              </a:ext>
            </a:extLst>
          </p:cNvPr>
          <p:cNvSpPr>
            <a:spLocks noGrp="1"/>
          </p:cNvSpPr>
          <p:nvPr>
            <p:ph idx="1"/>
          </p:nvPr>
        </p:nvSpPr>
        <p:spPr>
          <a:xfrm>
            <a:off x="457200" y="1056857"/>
            <a:ext cx="8229600" cy="5562600"/>
          </a:xfrm>
        </p:spPr>
        <p:txBody>
          <a:bodyPr>
            <a:normAutofit/>
          </a:bodyPr>
          <a:lstStyle/>
          <a:p>
            <a:pPr marL="0" indent="0">
              <a:buNone/>
            </a:pPr>
            <a:r>
              <a:rPr lang="en-US" dirty="0"/>
              <a:t>The giving of the land is one of many instances of God’s  </a:t>
            </a:r>
          </a:p>
          <a:p>
            <a:pPr marL="0" indent="0">
              <a:buNone/>
            </a:pPr>
            <a:r>
              <a:rPr lang="en-US" dirty="0"/>
              <a:t>    faithfulness to His people, leading to the giving of His </a:t>
            </a:r>
          </a:p>
          <a:p>
            <a:pPr marL="0" indent="0">
              <a:buNone/>
            </a:pPr>
            <a:r>
              <a:rPr lang="en-US" dirty="0"/>
              <a:t>    Son to the world.</a:t>
            </a:r>
          </a:p>
          <a:p>
            <a:pPr marL="0" indent="0">
              <a:buNone/>
            </a:pPr>
            <a:endParaRPr lang="en-US" sz="800" dirty="0"/>
          </a:p>
          <a:p>
            <a:pPr marL="0" indent="0">
              <a:buNone/>
            </a:pPr>
            <a:r>
              <a:rPr lang="en-US" dirty="0"/>
              <a:t>God’s promise of inheritance is sure.</a:t>
            </a:r>
          </a:p>
          <a:p>
            <a:pPr marL="0" indent="0">
              <a:buNone/>
            </a:pPr>
            <a:endParaRPr lang="en-US" sz="800" dirty="0"/>
          </a:p>
          <a:p>
            <a:pPr marL="0" indent="0">
              <a:buNone/>
            </a:pPr>
            <a:r>
              <a:rPr lang="en-US" dirty="0"/>
              <a:t>How full and rich shall </a:t>
            </a:r>
            <a:r>
              <a:rPr lang="en-US" u="sng" dirty="0"/>
              <a:t>my</a:t>
            </a:r>
            <a:r>
              <a:rPr lang="en-US" dirty="0"/>
              <a:t> inheritance be?</a:t>
            </a:r>
          </a:p>
          <a:p>
            <a:pPr marL="0" indent="0">
              <a:buNone/>
            </a:pPr>
            <a:endParaRPr lang="en-US" sz="800" dirty="0"/>
          </a:p>
          <a:p>
            <a:pPr marL="0" indent="0" algn="ctr">
              <a:buNone/>
            </a:pPr>
            <a:endParaRPr lang="en-US" sz="2000" dirty="0"/>
          </a:p>
        </p:txBody>
      </p:sp>
      <p:pic>
        <p:nvPicPr>
          <p:cNvPr id="7" name="Picture 12" descr="Image result for Tulips in bloom">
            <a:extLst>
              <a:ext uri="{FF2B5EF4-FFF2-40B4-BE49-F238E27FC236}">
                <a16:creationId xmlns:a16="http://schemas.microsoft.com/office/drawing/2014/main" id="{7B9344BB-8A74-4721-839F-21BDF9299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286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21A76-4373-4D66-ADD2-C9024E7BC826}"/>
              </a:ext>
            </a:extLst>
          </p:cNvPr>
          <p:cNvSpPr>
            <a:spLocks noGrp="1"/>
          </p:cNvSpPr>
          <p:nvPr>
            <p:ph type="ctrTitle"/>
          </p:nvPr>
        </p:nvSpPr>
        <p:spPr/>
        <p:txBody>
          <a:bodyPr/>
          <a:lstStyle/>
          <a:p>
            <a:r>
              <a:rPr lang="en-US" dirty="0"/>
              <a:t> </a:t>
            </a:r>
          </a:p>
        </p:txBody>
      </p:sp>
      <p:sp>
        <p:nvSpPr>
          <p:cNvPr id="3" name="Subtitle 2">
            <a:extLst>
              <a:ext uri="{FF2B5EF4-FFF2-40B4-BE49-F238E27FC236}">
                <a16:creationId xmlns:a16="http://schemas.microsoft.com/office/drawing/2014/main" id="{F6AD32F1-7FF3-4033-A557-B014A6F0F733}"/>
              </a:ext>
            </a:extLst>
          </p:cNvPr>
          <p:cNvSpPr>
            <a:spLocks noGrp="1"/>
          </p:cNvSpPr>
          <p:nvPr>
            <p:ph type="subTitle" idx="1"/>
          </p:nvPr>
        </p:nvSpPr>
        <p:spPr/>
        <p:txBody>
          <a:bodyPr/>
          <a:lstStyle/>
          <a:p>
            <a:r>
              <a:rPr lang="en-US" dirty="0"/>
              <a:t> </a:t>
            </a:r>
          </a:p>
        </p:txBody>
      </p:sp>
      <p:pic>
        <p:nvPicPr>
          <p:cNvPr id="1026" name="Picture 2" descr="Image result for flower in both bud and bloom">
            <a:extLst>
              <a:ext uri="{FF2B5EF4-FFF2-40B4-BE49-F238E27FC236}">
                <a16:creationId xmlns:a16="http://schemas.microsoft.com/office/drawing/2014/main" id="{4FDB1E4A-60C4-4AB0-9379-DDAC8B5DF3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8975"/>
            <a:ext cx="9144000" cy="29384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3773B3D-054E-44A2-85DC-A9EC2FEDE177}"/>
              </a:ext>
            </a:extLst>
          </p:cNvPr>
          <p:cNvSpPr txBox="1"/>
          <p:nvPr/>
        </p:nvSpPr>
        <p:spPr>
          <a:xfrm>
            <a:off x="553280" y="649356"/>
            <a:ext cx="3516797" cy="830997"/>
          </a:xfrm>
          <a:prstGeom prst="rect">
            <a:avLst/>
          </a:prstGeom>
          <a:noFill/>
        </p:spPr>
        <p:txBody>
          <a:bodyPr wrap="none" rtlCol="0">
            <a:spAutoFit/>
          </a:bodyPr>
          <a:lstStyle/>
          <a:p>
            <a:pPr algn="ctr"/>
            <a:r>
              <a:rPr lang="en-US" sz="2400" dirty="0">
                <a:solidFill>
                  <a:schemeClr val="bg1"/>
                </a:solidFill>
              </a:rPr>
              <a:t>Old Testament:</a:t>
            </a:r>
          </a:p>
          <a:p>
            <a:pPr algn="ctr"/>
            <a:r>
              <a:rPr lang="en-US" sz="2400" dirty="0">
                <a:solidFill>
                  <a:schemeClr val="bg1"/>
                </a:solidFill>
              </a:rPr>
              <a:t>The New Testament in bud</a:t>
            </a:r>
          </a:p>
        </p:txBody>
      </p:sp>
      <p:sp>
        <p:nvSpPr>
          <p:cNvPr id="5" name="TextBox 4">
            <a:extLst>
              <a:ext uri="{FF2B5EF4-FFF2-40B4-BE49-F238E27FC236}">
                <a16:creationId xmlns:a16="http://schemas.microsoft.com/office/drawing/2014/main" id="{26ED1A6D-CCB2-44D7-A20A-C3600D15F0A9}"/>
              </a:ext>
            </a:extLst>
          </p:cNvPr>
          <p:cNvSpPr txBox="1"/>
          <p:nvPr/>
        </p:nvSpPr>
        <p:spPr>
          <a:xfrm>
            <a:off x="5102086" y="636106"/>
            <a:ext cx="3697807" cy="830997"/>
          </a:xfrm>
          <a:prstGeom prst="rect">
            <a:avLst/>
          </a:prstGeom>
          <a:noFill/>
        </p:spPr>
        <p:txBody>
          <a:bodyPr wrap="none" rtlCol="0">
            <a:spAutoFit/>
          </a:bodyPr>
          <a:lstStyle/>
          <a:p>
            <a:pPr algn="ctr"/>
            <a:r>
              <a:rPr lang="en-US" sz="2400" dirty="0">
                <a:solidFill>
                  <a:schemeClr val="bg1"/>
                </a:solidFill>
              </a:rPr>
              <a:t>New Testament:</a:t>
            </a:r>
          </a:p>
          <a:p>
            <a:pPr algn="ctr"/>
            <a:r>
              <a:rPr lang="en-US" sz="2400" dirty="0">
                <a:solidFill>
                  <a:schemeClr val="bg1"/>
                </a:solidFill>
              </a:rPr>
              <a:t>The Old Testament in bloom</a:t>
            </a:r>
          </a:p>
        </p:txBody>
      </p:sp>
    </p:spTree>
    <p:extLst>
      <p:ext uri="{BB962C8B-B14F-4D97-AF65-F5344CB8AC3E}">
        <p14:creationId xmlns:p14="http://schemas.microsoft.com/office/powerpoint/2010/main" val="495289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08DC-9D62-4E4D-BE78-99F8A7C1D3AB}"/>
              </a:ext>
            </a:extLst>
          </p:cNvPr>
          <p:cNvSpPr>
            <a:spLocks noGrp="1"/>
          </p:cNvSpPr>
          <p:nvPr>
            <p:ph type="title"/>
          </p:nvPr>
        </p:nvSpPr>
        <p:spPr>
          <a:xfrm>
            <a:off x="628650" y="-98698"/>
            <a:ext cx="7886700" cy="297481"/>
          </a:xfrm>
        </p:spPr>
        <p:txBody>
          <a:bodyPr>
            <a:normAutofit fontScale="90000"/>
          </a:bodyPr>
          <a:lstStyle/>
          <a:p>
            <a:pPr algn="ctr"/>
            <a:r>
              <a:rPr lang="en-US" dirty="0"/>
              <a:t>  </a:t>
            </a:r>
            <a:endParaRPr lang="en-US" dirty="0">
              <a:solidFill>
                <a:schemeClr val="bg1"/>
              </a:solidFill>
              <a:latin typeface="+mn-lt"/>
            </a:endParaRPr>
          </a:p>
        </p:txBody>
      </p:sp>
      <p:sp>
        <p:nvSpPr>
          <p:cNvPr id="3" name="Subtitle 2">
            <a:extLst>
              <a:ext uri="{FF2B5EF4-FFF2-40B4-BE49-F238E27FC236}">
                <a16:creationId xmlns:a16="http://schemas.microsoft.com/office/drawing/2014/main" id="{2C39FADE-AE26-494E-B77C-4FF318C244DD}"/>
              </a:ext>
            </a:extLst>
          </p:cNvPr>
          <p:cNvSpPr>
            <a:spLocks noGrp="1"/>
          </p:cNvSpPr>
          <p:nvPr>
            <p:ph idx="1"/>
          </p:nvPr>
        </p:nvSpPr>
        <p:spPr>
          <a:xfrm>
            <a:off x="628650" y="487151"/>
            <a:ext cx="7886700" cy="5860639"/>
          </a:xfrm>
        </p:spPr>
        <p:txBody>
          <a:bodyPr>
            <a:normAutofit/>
          </a:bodyPr>
          <a:lstStyle/>
          <a:p>
            <a:pPr marL="0" indent="0" algn="ctr">
              <a:buNone/>
            </a:pPr>
            <a:r>
              <a:rPr lang="en-US" dirty="0">
                <a:solidFill>
                  <a:schemeClr val="bg1"/>
                </a:solidFill>
              </a:rPr>
              <a:t>While Israel (Jacob) was living in that region, </a:t>
            </a:r>
            <a:r>
              <a:rPr lang="en-US" u="sng" dirty="0">
                <a:solidFill>
                  <a:schemeClr val="bg1"/>
                </a:solidFill>
              </a:rPr>
              <a:t>Reuben</a:t>
            </a:r>
            <a:r>
              <a:rPr lang="en-US" dirty="0">
                <a:solidFill>
                  <a:schemeClr val="bg1"/>
                </a:solidFill>
              </a:rPr>
              <a:t> went in and slept with his father's concubine Bilhah, and Israel hear of it.  </a:t>
            </a:r>
          </a:p>
          <a:p>
            <a:pPr marL="0" indent="0" algn="ctr">
              <a:buNone/>
            </a:pPr>
            <a:r>
              <a:rPr lang="en-US" sz="2400" dirty="0">
                <a:solidFill>
                  <a:schemeClr val="bg1"/>
                </a:solidFill>
              </a:rPr>
              <a:t>Genesis 35:22</a:t>
            </a:r>
          </a:p>
          <a:p>
            <a:pPr marL="0" indent="0" algn="ctr">
              <a:buNone/>
            </a:pPr>
            <a:endParaRPr lang="en-US" sz="1000" dirty="0">
              <a:solidFill>
                <a:schemeClr val="bg1"/>
              </a:solidFill>
            </a:endParaRPr>
          </a:p>
          <a:p>
            <a:pPr marL="0" indent="0" algn="ctr">
              <a:buNone/>
            </a:pPr>
            <a:r>
              <a:rPr lang="en-US" dirty="0">
                <a:solidFill>
                  <a:schemeClr val="bg1"/>
                </a:solidFill>
              </a:rPr>
              <a:t>The sons of </a:t>
            </a:r>
            <a:r>
              <a:rPr lang="en-US" u="sng" dirty="0">
                <a:solidFill>
                  <a:schemeClr val="bg1"/>
                </a:solidFill>
              </a:rPr>
              <a:t>Reuben</a:t>
            </a:r>
            <a:r>
              <a:rPr lang="en-US" dirty="0">
                <a:solidFill>
                  <a:schemeClr val="bg1"/>
                </a:solidFill>
              </a:rPr>
              <a:t> the firstborn of Israel (he was the firstborn, but when he defiled his father's marriage bed, his rights as first-born were given to the sons of Joseph son of Israel...) </a:t>
            </a:r>
          </a:p>
          <a:p>
            <a:pPr marL="0" indent="0" algn="ctr">
              <a:buNone/>
            </a:pPr>
            <a:r>
              <a:rPr lang="en-US" sz="2400" dirty="0">
                <a:solidFill>
                  <a:schemeClr val="bg1"/>
                </a:solidFill>
              </a:rPr>
              <a:t>I Chronicles 5:1</a:t>
            </a:r>
          </a:p>
        </p:txBody>
      </p:sp>
      <p:sp>
        <p:nvSpPr>
          <p:cNvPr id="4" name="AutoShape 2" descr="Image result for Tulips in bloom">
            <a:extLst>
              <a:ext uri="{FF2B5EF4-FFF2-40B4-BE49-F238E27FC236}">
                <a16:creationId xmlns:a16="http://schemas.microsoft.com/office/drawing/2014/main" id="{0533A44A-653F-4B86-BE68-0FCE4F48DFF5}"/>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Tulips in bloom">
            <a:extLst>
              <a:ext uri="{FF2B5EF4-FFF2-40B4-BE49-F238E27FC236}">
                <a16:creationId xmlns:a16="http://schemas.microsoft.com/office/drawing/2014/main" id="{5A3F4EA6-780C-4972-9E04-BB344D007C80}"/>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Tulips in bloom">
            <a:extLst>
              <a:ext uri="{FF2B5EF4-FFF2-40B4-BE49-F238E27FC236}">
                <a16:creationId xmlns:a16="http://schemas.microsoft.com/office/drawing/2014/main" id="{5ED7072A-0542-47A6-BB85-2625CB0ACEAF}"/>
              </a:ext>
            </a:extLst>
          </p:cNvPr>
          <p:cNvSpPr>
            <a:spLocks noChangeAspect="1" noChangeArrowheads="1"/>
          </p:cNvSpPr>
          <p:nvPr/>
        </p:nvSpPr>
        <p:spPr bwMode="auto">
          <a:xfrm>
            <a:off x="4724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a:t> </a:t>
            </a:r>
          </a:p>
        </p:txBody>
      </p:sp>
      <p:sp>
        <p:nvSpPr>
          <p:cNvPr id="8" name="AutoShape 10" descr="Image result for Tulips in bloom">
            <a:extLst>
              <a:ext uri="{FF2B5EF4-FFF2-40B4-BE49-F238E27FC236}">
                <a16:creationId xmlns:a16="http://schemas.microsoft.com/office/drawing/2014/main" id="{B282FDA0-AA32-4638-8FE1-6DF385852CDF}"/>
              </a:ext>
            </a:extLst>
          </p:cNvPr>
          <p:cNvSpPr>
            <a:spLocks noChangeAspect="1" noChangeArrowheads="1"/>
          </p:cNvSpPr>
          <p:nvPr/>
        </p:nvSpPr>
        <p:spPr bwMode="auto">
          <a:xfrm>
            <a:off x="4876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a:t>  </a:t>
            </a:r>
          </a:p>
        </p:txBody>
      </p:sp>
      <p:pic>
        <p:nvPicPr>
          <p:cNvPr id="1036" name="Picture 12" descr="Image result for Tulips in bloom">
            <a:extLst>
              <a:ext uri="{FF2B5EF4-FFF2-40B4-BE49-F238E27FC236}">
                <a16:creationId xmlns:a16="http://schemas.microsoft.com/office/drawing/2014/main" id="{7A85FB78-C8CE-46FF-BAB8-284913F1D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174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p>
        </p:txBody>
      </p:sp>
      <p:sp>
        <p:nvSpPr>
          <p:cNvPr id="3" name="Subtitle 2"/>
          <p:cNvSpPr>
            <a:spLocks noGrp="1"/>
          </p:cNvSpPr>
          <p:nvPr>
            <p:ph type="subTitle" idx="1"/>
          </p:nvPr>
        </p:nvSpPr>
        <p:spPr/>
        <p:txBody>
          <a:bodyPr/>
          <a:lstStyle/>
          <a:p>
            <a:r>
              <a:rPr lang="en-US" dirty="0"/>
              <a:t> </a:t>
            </a:r>
          </a:p>
        </p:txBody>
      </p:sp>
      <p:pic>
        <p:nvPicPr>
          <p:cNvPr id="1026" name="Picture 2" descr="Image result for Reuben, Ephraim and the half tribe of Manasseh"/>
          <p:cNvPicPr>
            <a:picLocks noChangeAspect="1" noChangeArrowheads="1"/>
          </p:cNvPicPr>
          <p:nvPr/>
        </p:nvPicPr>
        <p:blipFill>
          <a:blip r:embed="rId2" cstate="print"/>
          <a:srcRect/>
          <a:stretch>
            <a:fillRect/>
          </a:stretch>
        </p:blipFill>
        <p:spPr bwMode="auto">
          <a:xfrm>
            <a:off x="2395330" y="0"/>
            <a:ext cx="4419600" cy="6876898"/>
          </a:xfrm>
          <a:prstGeom prst="rect">
            <a:avLst/>
          </a:prstGeom>
          <a:noFill/>
        </p:spPr>
      </p:pic>
    </p:spTree>
    <p:extLst>
      <p:ext uri="{BB962C8B-B14F-4D97-AF65-F5344CB8AC3E}">
        <p14:creationId xmlns:p14="http://schemas.microsoft.com/office/powerpoint/2010/main" val="4208086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08DC-9D62-4E4D-BE78-99F8A7C1D3AB}"/>
              </a:ext>
            </a:extLst>
          </p:cNvPr>
          <p:cNvSpPr>
            <a:spLocks noGrp="1"/>
          </p:cNvSpPr>
          <p:nvPr>
            <p:ph type="title"/>
          </p:nvPr>
        </p:nvSpPr>
        <p:spPr>
          <a:xfrm>
            <a:off x="628650" y="-98698"/>
            <a:ext cx="7886700" cy="1325563"/>
          </a:xfrm>
        </p:spPr>
        <p:txBody>
          <a:bodyPr/>
          <a:lstStyle/>
          <a:p>
            <a:pPr algn="ctr"/>
            <a:r>
              <a:rPr lang="en-US" dirty="0"/>
              <a:t> </a:t>
            </a:r>
            <a:r>
              <a:rPr lang="en-US" dirty="0">
                <a:solidFill>
                  <a:schemeClr val="bg1"/>
                </a:solidFill>
                <a:latin typeface="+mn-lt"/>
              </a:rPr>
              <a:t>I Corinthians 3:12-15</a:t>
            </a:r>
          </a:p>
        </p:txBody>
      </p:sp>
      <p:sp>
        <p:nvSpPr>
          <p:cNvPr id="3" name="Subtitle 2">
            <a:extLst>
              <a:ext uri="{FF2B5EF4-FFF2-40B4-BE49-F238E27FC236}">
                <a16:creationId xmlns:a16="http://schemas.microsoft.com/office/drawing/2014/main" id="{2C39FADE-AE26-494E-B77C-4FF318C244DD}"/>
              </a:ext>
            </a:extLst>
          </p:cNvPr>
          <p:cNvSpPr>
            <a:spLocks noGrp="1"/>
          </p:cNvSpPr>
          <p:nvPr>
            <p:ph idx="1"/>
          </p:nvPr>
        </p:nvSpPr>
        <p:spPr>
          <a:xfrm>
            <a:off x="628650" y="1017242"/>
            <a:ext cx="7886700" cy="4351338"/>
          </a:xfrm>
        </p:spPr>
        <p:txBody>
          <a:bodyPr>
            <a:noAutofit/>
          </a:bodyPr>
          <a:lstStyle/>
          <a:p>
            <a:pPr marL="0" indent="0" algn="ctr">
              <a:buNone/>
            </a:pPr>
            <a:r>
              <a:rPr lang="en-US" sz="3200" dirty="0">
                <a:solidFill>
                  <a:schemeClr val="bg1"/>
                </a:solidFill>
              </a:rPr>
              <a:t>If any man builds on this foundation (Christ) using gold, silver, costly stones, wood, hay or straw, his work will be show for what it is, because the Day will bring it to light.  It will be revealed with fire, and the fire will test the </a:t>
            </a:r>
            <a:r>
              <a:rPr lang="en-US" sz="3200" u="sng" dirty="0">
                <a:solidFill>
                  <a:schemeClr val="bg1"/>
                </a:solidFill>
              </a:rPr>
              <a:t>quality</a:t>
            </a:r>
            <a:r>
              <a:rPr lang="en-US" sz="3200" dirty="0">
                <a:solidFill>
                  <a:schemeClr val="bg1"/>
                </a:solidFill>
              </a:rPr>
              <a:t> of each man's work.  If what he has built survives, he will receive his reward.  If it is burned up, he will suffer loss; he himself will be saved, but only as one escaping through the flames.</a:t>
            </a:r>
          </a:p>
        </p:txBody>
      </p:sp>
      <p:sp>
        <p:nvSpPr>
          <p:cNvPr id="4" name="AutoShape 2" descr="Image result for Tulips in bloom">
            <a:extLst>
              <a:ext uri="{FF2B5EF4-FFF2-40B4-BE49-F238E27FC236}">
                <a16:creationId xmlns:a16="http://schemas.microsoft.com/office/drawing/2014/main" id="{0533A44A-653F-4B86-BE68-0FCE4F48DFF5}"/>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Tulips in bloom">
            <a:extLst>
              <a:ext uri="{FF2B5EF4-FFF2-40B4-BE49-F238E27FC236}">
                <a16:creationId xmlns:a16="http://schemas.microsoft.com/office/drawing/2014/main" id="{5A3F4EA6-780C-4972-9E04-BB344D007C80}"/>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Tulips in bloom">
            <a:extLst>
              <a:ext uri="{FF2B5EF4-FFF2-40B4-BE49-F238E27FC236}">
                <a16:creationId xmlns:a16="http://schemas.microsoft.com/office/drawing/2014/main" id="{5ED7072A-0542-47A6-BB85-2625CB0ACEAF}"/>
              </a:ext>
            </a:extLst>
          </p:cNvPr>
          <p:cNvSpPr>
            <a:spLocks noChangeAspect="1" noChangeArrowheads="1"/>
          </p:cNvSpPr>
          <p:nvPr/>
        </p:nvSpPr>
        <p:spPr bwMode="auto">
          <a:xfrm>
            <a:off x="4724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a:t> </a:t>
            </a:r>
          </a:p>
        </p:txBody>
      </p:sp>
      <p:sp>
        <p:nvSpPr>
          <p:cNvPr id="8" name="AutoShape 10" descr="Image result for Tulips in bloom">
            <a:extLst>
              <a:ext uri="{FF2B5EF4-FFF2-40B4-BE49-F238E27FC236}">
                <a16:creationId xmlns:a16="http://schemas.microsoft.com/office/drawing/2014/main" id="{B282FDA0-AA32-4638-8FE1-6DF385852CDF}"/>
              </a:ext>
            </a:extLst>
          </p:cNvPr>
          <p:cNvSpPr>
            <a:spLocks noChangeAspect="1" noChangeArrowheads="1"/>
          </p:cNvSpPr>
          <p:nvPr/>
        </p:nvSpPr>
        <p:spPr bwMode="auto">
          <a:xfrm>
            <a:off x="4876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a:t>  </a:t>
            </a:r>
          </a:p>
        </p:txBody>
      </p:sp>
      <p:pic>
        <p:nvPicPr>
          <p:cNvPr id="1036" name="Picture 12" descr="Image result for Tulips in bloom">
            <a:extLst>
              <a:ext uri="{FF2B5EF4-FFF2-40B4-BE49-F238E27FC236}">
                <a16:creationId xmlns:a16="http://schemas.microsoft.com/office/drawing/2014/main" id="{7A85FB78-C8CE-46FF-BAB8-284913F1D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978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F13800-59F1-42B6-A353-A2AE02497451}"/>
              </a:ext>
            </a:extLst>
          </p:cNvPr>
          <p:cNvSpPr>
            <a:spLocks noGrp="1"/>
          </p:cNvSpPr>
          <p:nvPr>
            <p:ph type="title"/>
          </p:nvPr>
        </p:nvSpPr>
        <p:spPr>
          <a:xfrm>
            <a:off x="457200" y="-112643"/>
            <a:ext cx="8229600" cy="1143000"/>
          </a:xfrm>
        </p:spPr>
        <p:txBody>
          <a:bodyPr>
            <a:normAutofit/>
          </a:bodyPr>
          <a:lstStyle/>
          <a:p>
            <a:pPr algn="ctr"/>
            <a:r>
              <a:rPr lang="en-US" sz="3600" dirty="0"/>
              <a:t>Reflections for today</a:t>
            </a:r>
          </a:p>
        </p:txBody>
      </p:sp>
      <p:sp>
        <p:nvSpPr>
          <p:cNvPr id="6" name="Content Placeholder 5">
            <a:extLst>
              <a:ext uri="{FF2B5EF4-FFF2-40B4-BE49-F238E27FC236}">
                <a16:creationId xmlns:a16="http://schemas.microsoft.com/office/drawing/2014/main" id="{DDE57E0E-B4E0-4E0F-B7DF-D3B4618B3322}"/>
              </a:ext>
            </a:extLst>
          </p:cNvPr>
          <p:cNvSpPr>
            <a:spLocks noGrp="1"/>
          </p:cNvSpPr>
          <p:nvPr>
            <p:ph idx="1"/>
          </p:nvPr>
        </p:nvSpPr>
        <p:spPr>
          <a:xfrm>
            <a:off x="457200" y="1056857"/>
            <a:ext cx="8229600" cy="5562600"/>
          </a:xfrm>
        </p:spPr>
        <p:txBody>
          <a:bodyPr>
            <a:normAutofit/>
          </a:bodyPr>
          <a:lstStyle/>
          <a:p>
            <a:pPr marL="0" indent="0">
              <a:buNone/>
            </a:pPr>
            <a:r>
              <a:rPr lang="en-US" dirty="0"/>
              <a:t>The giving of the land is one of many instances of God’s  </a:t>
            </a:r>
          </a:p>
          <a:p>
            <a:pPr marL="0" indent="0">
              <a:buNone/>
            </a:pPr>
            <a:r>
              <a:rPr lang="en-US" dirty="0"/>
              <a:t>    faithfulness to His people, leading to the giving of His </a:t>
            </a:r>
          </a:p>
          <a:p>
            <a:pPr marL="0" indent="0">
              <a:buNone/>
            </a:pPr>
            <a:r>
              <a:rPr lang="en-US" dirty="0"/>
              <a:t>    Son to the world.</a:t>
            </a:r>
          </a:p>
          <a:p>
            <a:pPr marL="0" indent="0">
              <a:buNone/>
            </a:pPr>
            <a:endParaRPr lang="en-US" sz="800" dirty="0"/>
          </a:p>
          <a:p>
            <a:pPr marL="0" indent="0">
              <a:buNone/>
            </a:pPr>
            <a:r>
              <a:rPr lang="en-US" dirty="0"/>
              <a:t>God’s promise of inheritance is sure.</a:t>
            </a:r>
          </a:p>
          <a:p>
            <a:pPr marL="0" indent="0">
              <a:buNone/>
            </a:pPr>
            <a:endParaRPr lang="en-US" sz="800" dirty="0"/>
          </a:p>
          <a:p>
            <a:pPr marL="0" indent="0">
              <a:buNone/>
            </a:pPr>
            <a:r>
              <a:rPr lang="en-US" dirty="0"/>
              <a:t>How full and rich shall my inheritance be?</a:t>
            </a:r>
          </a:p>
          <a:p>
            <a:pPr marL="0" indent="0">
              <a:buNone/>
            </a:pPr>
            <a:endParaRPr lang="en-US" sz="800" dirty="0"/>
          </a:p>
          <a:p>
            <a:pPr marL="0" indent="0">
              <a:buNone/>
            </a:pPr>
            <a:r>
              <a:rPr lang="en-US" dirty="0"/>
              <a:t>Let’s serve the Lord </a:t>
            </a:r>
            <a:r>
              <a:rPr lang="en-US" u="sng" dirty="0"/>
              <a:t>wholeheartedly</a:t>
            </a:r>
            <a:r>
              <a:rPr lang="en-US" dirty="0"/>
              <a:t>! </a:t>
            </a:r>
            <a:r>
              <a:rPr lang="en-US" sz="2400" dirty="0"/>
              <a:t> (like Caleb)</a:t>
            </a:r>
          </a:p>
          <a:p>
            <a:pPr marL="0" indent="0">
              <a:buNone/>
            </a:pPr>
            <a:endParaRPr lang="en-US" sz="800" dirty="0"/>
          </a:p>
          <a:p>
            <a:pPr marL="0" indent="0">
              <a:buNone/>
            </a:pPr>
            <a:r>
              <a:rPr lang="en-US" sz="2400" dirty="0"/>
              <a:t>                  “wholeheartedly” = fully</a:t>
            </a:r>
            <a:endParaRPr lang="en-US" dirty="0"/>
          </a:p>
          <a:p>
            <a:pPr marL="0" indent="0">
              <a:buNone/>
            </a:pPr>
            <a:endParaRPr lang="en-US" sz="800" dirty="0"/>
          </a:p>
          <a:p>
            <a:pPr marL="0" indent="0" algn="ctr">
              <a:buNone/>
            </a:pPr>
            <a:endParaRPr lang="en-US" sz="2000" dirty="0"/>
          </a:p>
        </p:txBody>
      </p:sp>
      <p:pic>
        <p:nvPicPr>
          <p:cNvPr id="7" name="Picture 12" descr="Image result for Tulips in bloom">
            <a:extLst>
              <a:ext uri="{FF2B5EF4-FFF2-40B4-BE49-F238E27FC236}">
                <a16:creationId xmlns:a16="http://schemas.microsoft.com/office/drawing/2014/main" id="{7B9344BB-8A74-4721-839F-21BDF9299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730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585A-7C95-4774-B06F-69543F5696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2281FC-8AD8-410D-9D30-3EF9B685F508}"/>
              </a:ext>
            </a:extLst>
          </p:cNvPr>
          <p:cNvSpPr>
            <a:spLocks noGrp="1"/>
          </p:cNvSpPr>
          <p:nvPr>
            <p:ph idx="1"/>
          </p:nvPr>
        </p:nvSpPr>
        <p:spPr/>
        <p:txBody>
          <a:bodyPr/>
          <a:lstStyle/>
          <a:p>
            <a:endParaRPr lang="en-US"/>
          </a:p>
        </p:txBody>
      </p:sp>
      <p:pic>
        <p:nvPicPr>
          <p:cNvPr id="1026" name="Picture 2" descr="Image result for christ on the cross">
            <a:extLst>
              <a:ext uri="{FF2B5EF4-FFF2-40B4-BE49-F238E27FC236}">
                <a16:creationId xmlns:a16="http://schemas.microsoft.com/office/drawing/2014/main" id="{3AFEF851-9A6A-4920-A65B-CAA8F46B39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9573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8170DBF-DB89-4E1A-A3D3-03CA75DDB606}"/>
              </a:ext>
            </a:extLst>
          </p:cNvPr>
          <p:cNvSpPr txBox="1"/>
          <p:nvPr/>
        </p:nvSpPr>
        <p:spPr>
          <a:xfrm>
            <a:off x="4636121" y="371063"/>
            <a:ext cx="4065985" cy="3600986"/>
          </a:xfrm>
          <a:prstGeom prst="rect">
            <a:avLst/>
          </a:prstGeom>
          <a:noFill/>
        </p:spPr>
        <p:txBody>
          <a:bodyPr wrap="none" rtlCol="0">
            <a:spAutoFit/>
          </a:bodyPr>
          <a:lstStyle/>
          <a:p>
            <a:pPr algn="ctr"/>
            <a:r>
              <a:rPr lang="en-US" sz="2400" u="sng" dirty="0">
                <a:solidFill>
                  <a:schemeClr val="bg1"/>
                </a:solidFill>
              </a:rPr>
              <a:t>Whatever</a:t>
            </a:r>
            <a:r>
              <a:rPr lang="en-US" sz="2400" dirty="0">
                <a:solidFill>
                  <a:schemeClr val="bg1"/>
                </a:solidFill>
              </a:rPr>
              <a:t> you do, work at it</a:t>
            </a:r>
          </a:p>
          <a:p>
            <a:pPr algn="ctr"/>
            <a:r>
              <a:rPr lang="en-US" sz="2400" dirty="0">
                <a:solidFill>
                  <a:schemeClr val="bg1"/>
                </a:solidFill>
              </a:rPr>
              <a:t>with all your heart, as working</a:t>
            </a:r>
          </a:p>
          <a:p>
            <a:pPr algn="ctr"/>
            <a:r>
              <a:rPr lang="en-US" sz="2400" dirty="0">
                <a:solidFill>
                  <a:schemeClr val="bg1"/>
                </a:solidFill>
              </a:rPr>
              <a:t>for the Lord, not for men, since</a:t>
            </a:r>
          </a:p>
          <a:p>
            <a:pPr algn="ctr"/>
            <a:r>
              <a:rPr lang="en-US" sz="2400" dirty="0">
                <a:solidFill>
                  <a:schemeClr val="bg1"/>
                </a:solidFill>
              </a:rPr>
              <a:t>you know that you will receive</a:t>
            </a:r>
          </a:p>
          <a:p>
            <a:pPr algn="ctr"/>
            <a:r>
              <a:rPr lang="en-US" sz="2400" dirty="0">
                <a:solidFill>
                  <a:schemeClr val="bg1"/>
                </a:solidFill>
              </a:rPr>
              <a:t>an inheritance from the Lord</a:t>
            </a:r>
          </a:p>
          <a:p>
            <a:pPr algn="ctr"/>
            <a:r>
              <a:rPr lang="en-US" sz="2400" dirty="0">
                <a:solidFill>
                  <a:schemeClr val="bg1"/>
                </a:solidFill>
              </a:rPr>
              <a:t>as a reward.  </a:t>
            </a:r>
          </a:p>
          <a:p>
            <a:pPr algn="ctr"/>
            <a:endParaRPr lang="en-US" sz="800" dirty="0">
              <a:solidFill>
                <a:schemeClr val="bg1"/>
              </a:solidFill>
            </a:endParaRPr>
          </a:p>
          <a:p>
            <a:pPr algn="ctr"/>
            <a:r>
              <a:rPr lang="en-US" sz="2400" dirty="0">
                <a:solidFill>
                  <a:schemeClr val="bg1"/>
                </a:solidFill>
              </a:rPr>
              <a:t>It is the Lord Christ</a:t>
            </a:r>
          </a:p>
          <a:p>
            <a:pPr algn="ctr"/>
            <a:r>
              <a:rPr lang="en-US" sz="2400" dirty="0">
                <a:solidFill>
                  <a:schemeClr val="bg1"/>
                </a:solidFill>
              </a:rPr>
              <a:t>you are serving.</a:t>
            </a:r>
          </a:p>
          <a:p>
            <a:pPr algn="ctr"/>
            <a:endParaRPr lang="en-US" sz="800" dirty="0">
              <a:solidFill>
                <a:schemeClr val="bg1"/>
              </a:solidFill>
            </a:endParaRPr>
          </a:p>
          <a:p>
            <a:pPr algn="ctr"/>
            <a:r>
              <a:rPr lang="en-US" sz="2000" dirty="0">
                <a:solidFill>
                  <a:schemeClr val="bg1"/>
                </a:solidFill>
              </a:rPr>
              <a:t>Colossians 3:23-24</a:t>
            </a:r>
          </a:p>
        </p:txBody>
      </p:sp>
    </p:spTree>
    <p:extLst>
      <p:ext uri="{BB962C8B-B14F-4D97-AF65-F5344CB8AC3E}">
        <p14:creationId xmlns:p14="http://schemas.microsoft.com/office/powerpoint/2010/main" val="1677184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08DC-9D62-4E4D-BE78-99F8A7C1D3AB}"/>
              </a:ext>
            </a:extLst>
          </p:cNvPr>
          <p:cNvSpPr>
            <a:spLocks noGrp="1"/>
          </p:cNvSpPr>
          <p:nvPr>
            <p:ph type="ctrTitle"/>
          </p:nvPr>
        </p:nvSpPr>
        <p:spPr/>
        <p:txBody>
          <a:bodyPr/>
          <a:lstStyle/>
          <a:p>
            <a:r>
              <a:rPr lang="en-US" dirty="0"/>
              <a:t> </a:t>
            </a:r>
          </a:p>
        </p:txBody>
      </p:sp>
      <p:sp>
        <p:nvSpPr>
          <p:cNvPr id="3" name="Subtitle 2">
            <a:extLst>
              <a:ext uri="{FF2B5EF4-FFF2-40B4-BE49-F238E27FC236}">
                <a16:creationId xmlns:a16="http://schemas.microsoft.com/office/drawing/2014/main" id="{2C39FADE-AE26-494E-B77C-4FF318C244DD}"/>
              </a:ext>
            </a:extLst>
          </p:cNvPr>
          <p:cNvSpPr>
            <a:spLocks noGrp="1"/>
          </p:cNvSpPr>
          <p:nvPr>
            <p:ph type="subTitle" idx="1"/>
          </p:nvPr>
        </p:nvSpPr>
        <p:spPr/>
        <p:txBody>
          <a:bodyPr/>
          <a:lstStyle/>
          <a:p>
            <a:r>
              <a:rPr lang="en-US" dirty="0"/>
              <a:t> </a:t>
            </a:r>
          </a:p>
        </p:txBody>
      </p:sp>
      <p:sp>
        <p:nvSpPr>
          <p:cNvPr id="4" name="AutoShape 2" descr="Image result for Tulips in bloom">
            <a:extLst>
              <a:ext uri="{FF2B5EF4-FFF2-40B4-BE49-F238E27FC236}">
                <a16:creationId xmlns:a16="http://schemas.microsoft.com/office/drawing/2014/main" id="{0533A44A-653F-4B86-BE68-0FCE4F48DFF5}"/>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Tulips in bloom">
            <a:extLst>
              <a:ext uri="{FF2B5EF4-FFF2-40B4-BE49-F238E27FC236}">
                <a16:creationId xmlns:a16="http://schemas.microsoft.com/office/drawing/2014/main" id="{5A3F4EA6-780C-4972-9E04-BB344D007C80}"/>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Tulips in bloom">
            <a:extLst>
              <a:ext uri="{FF2B5EF4-FFF2-40B4-BE49-F238E27FC236}">
                <a16:creationId xmlns:a16="http://schemas.microsoft.com/office/drawing/2014/main" id="{5ED7072A-0542-47A6-BB85-2625CB0ACEAF}"/>
              </a:ext>
            </a:extLst>
          </p:cNvPr>
          <p:cNvSpPr>
            <a:spLocks noChangeAspect="1" noChangeArrowheads="1"/>
          </p:cNvSpPr>
          <p:nvPr/>
        </p:nvSpPr>
        <p:spPr bwMode="auto">
          <a:xfrm>
            <a:off x="4724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a:t> </a:t>
            </a:r>
          </a:p>
        </p:txBody>
      </p:sp>
      <p:sp>
        <p:nvSpPr>
          <p:cNvPr id="8" name="AutoShape 10" descr="Image result for Tulips in bloom">
            <a:extLst>
              <a:ext uri="{FF2B5EF4-FFF2-40B4-BE49-F238E27FC236}">
                <a16:creationId xmlns:a16="http://schemas.microsoft.com/office/drawing/2014/main" id="{B282FDA0-AA32-4638-8FE1-6DF385852CDF}"/>
              </a:ext>
            </a:extLst>
          </p:cNvPr>
          <p:cNvSpPr>
            <a:spLocks noChangeAspect="1" noChangeArrowheads="1"/>
          </p:cNvSpPr>
          <p:nvPr/>
        </p:nvSpPr>
        <p:spPr bwMode="auto">
          <a:xfrm>
            <a:off x="4876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a:t>  </a:t>
            </a:r>
          </a:p>
        </p:txBody>
      </p:sp>
      <p:pic>
        <p:nvPicPr>
          <p:cNvPr id="1036" name="Picture 12" descr="Image result for Tulips in bloom">
            <a:extLst>
              <a:ext uri="{FF2B5EF4-FFF2-40B4-BE49-F238E27FC236}">
                <a16:creationId xmlns:a16="http://schemas.microsoft.com/office/drawing/2014/main" id="{7A85FB78-C8CE-46FF-BAB8-284913F1D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017" y="0"/>
            <a:ext cx="9250017"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201464C1-4458-470C-9E0C-4A1A73F3BB8A}"/>
              </a:ext>
            </a:extLst>
          </p:cNvPr>
          <p:cNvSpPr txBox="1"/>
          <p:nvPr/>
        </p:nvSpPr>
        <p:spPr>
          <a:xfrm>
            <a:off x="5022576" y="291549"/>
            <a:ext cx="3711529" cy="1138773"/>
          </a:xfrm>
          <a:prstGeom prst="rect">
            <a:avLst/>
          </a:prstGeom>
          <a:noFill/>
        </p:spPr>
        <p:txBody>
          <a:bodyPr wrap="none" rtlCol="0">
            <a:spAutoFit/>
          </a:bodyPr>
          <a:lstStyle/>
          <a:p>
            <a:pPr algn="ctr"/>
            <a:r>
              <a:rPr lang="en-US" sz="2000" i="1" dirty="0">
                <a:solidFill>
                  <a:schemeClr val="bg1"/>
                </a:solidFill>
              </a:rPr>
              <a:t>You care for the land and water it;</a:t>
            </a:r>
          </a:p>
          <a:p>
            <a:pPr algn="ctr"/>
            <a:r>
              <a:rPr lang="en-US" sz="2000" i="1" dirty="0">
                <a:solidFill>
                  <a:schemeClr val="bg1"/>
                </a:solidFill>
              </a:rPr>
              <a:t>You enrich it abundantly.</a:t>
            </a:r>
          </a:p>
          <a:p>
            <a:pPr algn="ctr"/>
            <a:endParaRPr lang="en-US" sz="800" i="1" dirty="0">
              <a:solidFill>
                <a:schemeClr val="bg1"/>
              </a:solidFill>
            </a:endParaRPr>
          </a:p>
          <a:p>
            <a:pPr algn="ctr"/>
            <a:r>
              <a:rPr lang="en-US" i="1" dirty="0">
                <a:solidFill>
                  <a:schemeClr val="bg1"/>
                </a:solidFill>
              </a:rPr>
              <a:t>Psalm 65:9</a:t>
            </a:r>
          </a:p>
        </p:txBody>
      </p:sp>
    </p:spTree>
    <p:extLst>
      <p:ext uri="{BB962C8B-B14F-4D97-AF65-F5344CB8AC3E}">
        <p14:creationId xmlns:p14="http://schemas.microsoft.com/office/powerpoint/2010/main" val="734874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08DC-9D62-4E4D-BE78-99F8A7C1D3AB}"/>
              </a:ext>
            </a:extLst>
          </p:cNvPr>
          <p:cNvSpPr>
            <a:spLocks noGrp="1"/>
          </p:cNvSpPr>
          <p:nvPr>
            <p:ph type="title"/>
          </p:nvPr>
        </p:nvSpPr>
        <p:spPr>
          <a:xfrm>
            <a:off x="628650" y="-98698"/>
            <a:ext cx="7886700" cy="1325563"/>
          </a:xfrm>
        </p:spPr>
        <p:txBody>
          <a:bodyPr/>
          <a:lstStyle/>
          <a:p>
            <a:pPr algn="ctr"/>
            <a:r>
              <a:rPr lang="en-US" dirty="0"/>
              <a:t> </a:t>
            </a:r>
            <a:r>
              <a:rPr lang="en-US" dirty="0">
                <a:solidFill>
                  <a:schemeClr val="bg1"/>
                </a:solidFill>
                <a:latin typeface="+mn-lt"/>
              </a:rPr>
              <a:t>Psalm 44:1-3</a:t>
            </a:r>
          </a:p>
        </p:txBody>
      </p:sp>
      <p:sp>
        <p:nvSpPr>
          <p:cNvPr id="3" name="Subtitle 2">
            <a:extLst>
              <a:ext uri="{FF2B5EF4-FFF2-40B4-BE49-F238E27FC236}">
                <a16:creationId xmlns:a16="http://schemas.microsoft.com/office/drawing/2014/main" id="{2C39FADE-AE26-494E-B77C-4FF318C244DD}"/>
              </a:ext>
            </a:extLst>
          </p:cNvPr>
          <p:cNvSpPr>
            <a:spLocks noGrp="1"/>
          </p:cNvSpPr>
          <p:nvPr>
            <p:ph idx="1"/>
          </p:nvPr>
        </p:nvSpPr>
        <p:spPr>
          <a:xfrm>
            <a:off x="628650" y="964234"/>
            <a:ext cx="7886700" cy="4351338"/>
          </a:xfrm>
        </p:spPr>
        <p:txBody>
          <a:bodyPr>
            <a:normAutofit/>
          </a:bodyPr>
          <a:lstStyle/>
          <a:p>
            <a:pPr marL="0" indent="0" algn="ctr">
              <a:buNone/>
            </a:pPr>
            <a:r>
              <a:rPr lang="en-US" sz="3200" dirty="0">
                <a:solidFill>
                  <a:schemeClr val="bg1"/>
                </a:solidFill>
              </a:rPr>
              <a:t>We have heard with our ears, O God; our fathers have told us what you did in their days, in days long ago.  With your hand you drove out the nations and planted our fathers; you crushed the peoples and made our fathers flourish.  It was not by their sword that they won the land, nor did their arm bring them victory; it was your right hand, your arm, and the light of your face, for you loved them.</a:t>
            </a:r>
          </a:p>
        </p:txBody>
      </p:sp>
      <p:sp>
        <p:nvSpPr>
          <p:cNvPr id="4" name="AutoShape 2" descr="Image result for Tulips in bloom">
            <a:extLst>
              <a:ext uri="{FF2B5EF4-FFF2-40B4-BE49-F238E27FC236}">
                <a16:creationId xmlns:a16="http://schemas.microsoft.com/office/drawing/2014/main" id="{0533A44A-653F-4B86-BE68-0FCE4F48DFF5}"/>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Tulips in bloom">
            <a:extLst>
              <a:ext uri="{FF2B5EF4-FFF2-40B4-BE49-F238E27FC236}">
                <a16:creationId xmlns:a16="http://schemas.microsoft.com/office/drawing/2014/main" id="{5A3F4EA6-780C-4972-9E04-BB344D007C80}"/>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Tulips in bloom">
            <a:extLst>
              <a:ext uri="{FF2B5EF4-FFF2-40B4-BE49-F238E27FC236}">
                <a16:creationId xmlns:a16="http://schemas.microsoft.com/office/drawing/2014/main" id="{5ED7072A-0542-47A6-BB85-2625CB0ACEAF}"/>
              </a:ext>
            </a:extLst>
          </p:cNvPr>
          <p:cNvSpPr>
            <a:spLocks noChangeAspect="1" noChangeArrowheads="1"/>
          </p:cNvSpPr>
          <p:nvPr/>
        </p:nvSpPr>
        <p:spPr bwMode="auto">
          <a:xfrm>
            <a:off x="4724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a:t> </a:t>
            </a:r>
          </a:p>
        </p:txBody>
      </p:sp>
      <p:sp>
        <p:nvSpPr>
          <p:cNvPr id="8" name="AutoShape 10" descr="Image result for Tulips in bloom">
            <a:extLst>
              <a:ext uri="{FF2B5EF4-FFF2-40B4-BE49-F238E27FC236}">
                <a16:creationId xmlns:a16="http://schemas.microsoft.com/office/drawing/2014/main" id="{B282FDA0-AA32-4638-8FE1-6DF385852CDF}"/>
              </a:ext>
            </a:extLst>
          </p:cNvPr>
          <p:cNvSpPr>
            <a:spLocks noChangeAspect="1" noChangeArrowheads="1"/>
          </p:cNvSpPr>
          <p:nvPr/>
        </p:nvSpPr>
        <p:spPr bwMode="auto">
          <a:xfrm>
            <a:off x="4876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a:t>  </a:t>
            </a:r>
          </a:p>
        </p:txBody>
      </p:sp>
      <p:pic>
        <p:nvPicPr>
          <p:cNvPr id="1036" name="Picture 12" descr="Image result for Tulips in bloom">
            <a:extLst>
              <a:ext uri="{FF2B5EF4-FFF2-40B4-BE49-F238E27FC236}">
                <a16:creationId xmlns:a16="http://schemas.microsoft.com/office/drawing/2014/main" id="{7A85FB78-C8CE-46FF-BAB8-284913F1D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164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F13800-59F1-42B6-A353-A2AE02497451}"/>
              </a:ext>
            </a:extLst>
          </p:cNvPr>
          <p:cNvSpPr>
            <a:spLocks noGrp="1"/>
          </p:cNvSpPr>
          <p:nvPr>
            <p:ph type="title"/>
          </p:nvPr>
        </p:nvSpPr>
        <p:spPr>
          <a:xfrm>
            <a:off x="457200" y="-152400"/>
            <a:ext cx="8229600" cy="1143000"/>
          </a:xfrm>
        </p:spPr>
        <p:txBody>
          <a:bodyPr>
            <a:normAutofit/>
          </a:bodyPr>
          <a:lstStyle/>
          <a:p>
            <a:pPr algn="ctr"/>
            <a:r>
              <a:rPr lang="en-US" sz="4000" dirty="0"/>
              <a:t>Joshua</a:t>
            </a:r>
          </a:p>
        </p:txBody>
      </p:sp>
      <p:sp>
        <p:nvSpPr>
          <p:cNvPr id="6" name="Content Placeholder 5">
            <a:extLst>
              <a:ext uri="{FF2B5EF4-FFF2-40B4-BE49-F238E27FC236}">
                <a16:creationId xmlns:a16="http://schemas.microsoft.com/office/drawing/2014/main" id="{DDE57E0E-B4E0-4E0F-B7DF-D3B4618B3322}"/>
              </a:ext>
            </a:extLst>
          </p:cNvPr>
          <p:cNvSpPr>
            <a:spLocks noGrp="1"/>
          </p:cNvSpPr>
          <p:nvPr>
            <p:ph idx="1"/>
          </p:nvPr>
        </p:nvSpPr>
        <p:spPr>
          <a:xfrm>
            <a:off x="457200" y="990600"/>
            <a:ext cx="8229600" cy="5562600"/>
          </a:xfrm>
        </p:spPr>
        <p:txBody>
          <a:bodyPr>
            <a:normAutofit/>
          </a:bodyPr>
          <a:lstStyle/>
          <a:p>
            <a:pPr marL="0" indent="0" algn="ctr">
              <a:buNone/>
            </a:pPr>
            <a:r>
              <a:rPr lang="en-US" dirty="0"/>
              <a:t>The Promised Land Conquered</a:t>
            </a:r>
          </a:p>
          <a:p>
            <a:pPr marL="0" indent="0" algn="ctr">
              <a:buNone/>
            </a:pPr>
            <a:r>
              <a:rPr lang="en-US" sz="2800" dirty="0"/>
              <a:t>Chapter 1-12</a:t>
            </a:r>
          </a:p>
          <a:p>
            <a:pPr marL="0" indent="0" algn="ctr">
              <a:buNone/>
            </a:pPr>
            <a:endParaRPr lang="en-US" sz="1000" dirty="0"/>
          </a:p>
          <a:p>
            <a:pPr marL="0" indent="0" algn="ctr">
              <a:buNone/>
            </a:pPr>
            <a:r>
              <a:rPr lang="en-US" dirty="0"/>
              <a:t>The Promised Land Distributed</a:t>
            </a:r>
          </a:p>
          <a:p>
            <a:pPr marL="0" indent="0" algn="ctr">
              <a:buNone/>
            </a:pPr>
            <a:r>
              <a:rPr lang="en-US" sz="2800" dirty="0"/>
              <a:t>Chapter 13-22</a:t>
            </a:r>
          </a:p>
          <a:p>
            <a:pPr marL="0" indent="0" algn="ctr">
              <a:buNone/>
            </a:pPr>
            <a:endParaRPr lang="en-US" sz="1000" dirty="0"/>
          </a:p>
          <a:p>
            <a:pPr marL="0" indent="0" algn="ctr">
              <a:buNone/>
            </a:pPr>
            <a:r>
              <a:rPr lang="en-US" dirty="0"/>
              <a:t>The Promised Land to be Kept in Covenant</a:t>
            </a:r>
          </a:p>
          <a:p>
            <a:pPr marL="0" indent="0" algn="ctr">
              <a:buNone/>
            </a:pPr>
            <a:r>
              <a:rPr lang="en-US" dirty="0"/>
              <a:t>   Obedience</a:t>
            </a:r>
          </a:p>
          <a:p>
            <a:pPr marL="0" indent="0" algn="ctr">
              <a:buNone/>
            </a:pPr>
            <a:r>
              <a:rPr lang="en-US" sz="2800" dirty="0"/>
              <a:t>Chapter 23-24</a:t>
            </a:r>
          </a:p>
          <a:p>
            <a:pPr marL="0" indent="0" algn="ctr">
              <a:buNone/>
            </a:pPr>
            <a:endParaRPr lang="en-US" sz="2800" dirty="0"/>
          </a:p>
          <a:p>
            <a:pPr marL="0" indent="0" algn="ctr">
              <a:buNone/>
            </a:pPr>
            <a:r>
              <a:rPr lang="en-US" sz="2400" dirty="0"/>
              <a:t>Martin H. Woudstra</a:t>
            </a:r>
          </a:p>
          <a:p>
            <a:pPr marL="0" indent="0" algn="ctr">
              <a:buNone/>
            </a:pPr>
            <a:r>
              <a:rPr lang="en-US" sz="2400" dirty="0"/>
              <a:t>“The Book of Joshua”</a:t>
            </a:r>
          </a:p>
        </p:txBody>
      </p:sp>
      <p:pic>
        <p:nvPicPr>
          <p:cNvPr id="7" name="Picture 12" descr="Image result for Tulips in bloom">
            <a:extLst>
              <a:ext uri="{FF2B5EF4-FFF2-40B4-BE49-F238E27FC236}">
                <a16:creationId xmlns:a16="http://schemas.microsoft.com/office/drawing/2014/main" id="{7B9344BB-8A74-4721-839F-21BDF9299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06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4E2C9-E900-4372-AD1F-B0F14630672A}"/>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97B4EB94-F57F-4D90-A096-38BFEA81DB27}"/>
              </a:ext>
            </a:extLst>
          </p:cNvPr>
          <p:cNvSpPr>
            <a:spLocks noGrp="1"/>
          </p:cNvSpPr>
          <p:nvPr>
            <p:ph idx="1"/>
          </p:nvPr>
        </p:nvSpPr>
        <p:spPr/>
        <p:txBody>
          <a:bodyPr/>
          <a:lstStyle/>
          <a:p>
            <a:pPr marL="0" indent="0">
              <a:buNone/>
            </a:pPr>
            <a:r>
              <a:rPr lang="en-US" dirty="0"/>
              <a:t> </a:t>
            </a:r>
          </a:p>
        </p:txBody>
      </p:sp>
      <p:pic>
        <p:nvPicPr>
          <p:cNvPr id="11266" name="Picture 2" descr="Image result for Land conquered Joshua 12 and 13">
            <a:extLst>
              <a:ext uri="{FF2B5EF4-FFF2-40B4-BE49-F238E27FC236}">
                <a16:creationId xmlns:a16="http://schemas.microsoft.com/office/drawing/2014/main" id="{07546E3A-D5C8-4D4B-9C64-C81708C652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0"/>
            <a:ext cx="48768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677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p>
        </p:txBody>
      </p:sp>
      <p:sp>
        <p:nvSpPr>
          <p:cNvPr id="3" name="Subtitle 2"/>
          <p:cNvSpPr>
            <a:spLocks noGrp="1"/>
          </p:cNvSpPr>
          <p:nvPr>
            <p:ph type="subTitle" idx="1"/>
          </p:nvPr>
        </p:nvSpPr>
        <p:spPr/>
        <p:txBody>
          <a:bodyPr/>
          <a:lstStyle/>
          <a:p>
            <a:r>
              <a:rPr lang="en-US" dirty="0"/>
              <a:t> </a:t>
            </a:r>
          </a:p>
        </p:txBody>
      </p:sp>
      <p:pic>
        <p:nvPicPr>
          <p:cNvPr id="1026" name="Picture 2" descr="Image result for Reuben, Ephraim and the half tribe of Manasseh"/>
          <p:cNvPicPr>
            <a:picLocks noChangeAspect="1" noChangeArrowheads="1"/>
          </p:cNvPicPr>
          <p:nvPr/>
        </p:nvPicPr>
        <p:blipFill>
          <a:blip r:embed="rId2" cstate="print"/>
          <a:srcRect/>
          <a:stretch>
            <a:fillRect/>
          </a:stretch>
        </p:blipFill>
        <p:spPr bwMode="auto">
          <a:xfrm>
            <a:off x="3959086" y="0"/>
            <a:ext cx="4419600" cy="6876898"/>
          </a:xfrm>
          <a:prstGeom prst="rect">
            <a:avLst/>
          </a:prstGeom>
          <a:noFill/>
        </p:spPr>
      </p:pic>
      <p:sp>
        <p:nvSpPr>
          <p:cNvPr id="4" name="TextBox 3">
            <a:extLst>
              <a:ext uri="{FF2B5EF4-FFF2-40B4-BE49-F238E27FC236}">
                <a16:creationId xmlns:a16="http://schemas.microsoft.com/office/drawing/2014/main" id="{40D9502C-3243-4667-A8BB-86D3FF00E1AB}"/>
              </a:ext>
            </a:extLst>
          </p:cNvPr>
          <p:cNvSpPr txBox="1"/>
          <p:nvPr/>
        </p:nvSpPr>
        <p:spPr>
          <a:xfrm>
            <a:off x="463827" y="371061"/>
            <a:ext cx="2906565" cy="4955203"/>
          </a:xfrm>
          <a:prstGeom prst="rect">
            <a:avLst/>
          </a:prstGeom>
          <a:noFill/>
        </p:spPr>
        <p:txBody>
          <a:bodyPr wrap="none" rtlCol="0">
            <a:spAutoFit/>
          </a:bodyPr>
          <a:lstStyle/>
          <a:p>
            <a:r>
              <a:rPr lang="en-US" sz="2400" dirty="0">
                <a:solidFill>
                  <a:schemeClr val="bg1"/>
                </a:solidFill>
              </a:rPr>
              <a:t>Given by Moses:</a:t>
            </a:r>
          </a:p>
          <a:p>
            <a:r>
              <a:rPr lang="en-US" sz="2400" dirty="0">
                <a:solidFill>
                  <a:schemeClr val="bg1"/>
                </a:solidFill>
              </a:rPr>
              <a:t>   Reuben</a:t>
            </a:r>
          </a:p>
          <a:p>
            <a:r>
              <a:rPr lang="en-US" sz="2400" dirty="0">
                <a:solidFill>
                  <a:schemeClr val="bg1"/>
                </a:solidFill>
              </a:rPr>
              <a:t>   Gad</a:t>
            </a:r>
          </a:p>
          <a:p>
            <a:r>
              <a:rPr lang="en-US" sz="2400" dirty="0">
                <a:solidFill>
                  <a:schemeClr val="bg1"/>
                </a:solidFill>
              </a:rPr>
              <a:t>   Half tribe Manasseh</a:t>
            </a:r>
          </a:p>
          <a:p>
            <a:endParaRPr lang="en-US" sz="800" dirty="0">
              <a:solidFill>
                <a:schemeClr val="bg1"/>
              </a:solidFill>
            </a:endParaRPr>
          </a:p>
          <a:p>
            <a:r>
              <a:rPr lang="en-US" sz="2400" dirty="0">
                <a:solidFill>
                  <a:schemeClr val="bg1"/>
                </a:solidFill>
              </a:rPr>
              <a:t>   Levites - the Lord!</a:t>
            </a:r>
          </a:p>
          <a:p>
            <a:r>
              <a:rPr lang="en-US" sz="2400" dirty="0">
                <a:solidFill>
                  <a:schemeClr val="bg1"/>
                </a:solidFill>
              </a:rPr>
              <a:t>      </a:t>
            </a:r>
            <a:r>
              <a:rPr lang="en-US" sz="2000" dirty="0">
                <a:solidFill>
                  <a:schemeClr val="bg1"/>
                </a:solidFill>
              </a:rPr>
              <a:t>Towns, pasturelands</a:t>
            </a:r>
          </a:p>
          <a:p>
            <a:endParaRPr lang="en-US" sz="2000" dirty="0">
              <a:solidFill>
                <a:schemeClr val="bg1"/>
              </a:solidFill>
            </a:endParaRPr>
          </a:p>
          <a:p>
            <a:r>
              <a:rPr lang="en-US" sz="2400" dirty="0">
                <a:solidFill>
                  <a:schemeClr val="bg1"/>
                </a:solidFill>
              </a:rPr>
              <a:t>Joseph = Two tribes:</a:t>
            </a:r>
          </a:p>
          <a:p>
            <a:r>
              <a:rPr lang="en-US" sz="2400" dirty="0">
                <a:solidFill>
                  <a:schemeClr val="bg1"/>
                </a:solidFill>
              </a:rPr>
              <a:t>    Ephraim</a:t>
            </a:r>
          </a:p>
          <a:p>
            <a:r>
              <a:rPr lang="en-US" sz="2400" dirty="0">
                <a:solidFill>
                  <a:schemeClr val="bg1"/>
                </a:solidFill>
              </a:rPr>
              <a:t>    Manasseh</a:t>
            </a:r>
          </a:p>
          <a:p>
            <a:endParaRPr lang="en-US" sz="800" dirty="0">
              <a:solidFill>
                <a:schemeClr val="bg1"/>
              </a:solidFill>
            </a:endParaRPr>
          </a:p>
          <a:p>
            <a:r>
              <a:rPr lang="en-US" sz="2400" dirty="0">
                <a:solidFill>
                  <a:schemeClr val="bg1"/>
                </a:solidFill>
              </a:rPr>
              <a:t>      </a:t>
            </a:r>
            <a:r>
              <a:rPr lang="en-US" sz="2000" dirty="0">
                <a:solidFill>
                  <a:schemeClr val="bg1"/>
                </a:solidFill>
              </a:rPr>
              <a:t>Genesis 48</a:t>
            </a:r>
          </a:p>
          <a:p>
            <a:r>
              <a:rPr lang="en-US" sz="2000" dirty="0">
                <a:solidFill>
                  <a:schemeClr val="bg1"/>
                </a:solidFill>
              </a:rPr>
              <a:t>       Genesis 35:22 - Bilhah</a:t>
            </a:r>
          </a:p>
          <a:p>
            <a:r>
              <a:rPr lang="en-US" sz="2000" dirty="0">
                <a:solidFill>
                  <a:schemeClr val="bg1"/>
                </a:solidFill>
              </a:rPr>
              <a:t>       I Chronicles 5:1-2</a:t>
            </a:r>
            <a:endParaRPr lang="en-US" sz="24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1B9F7-5607-489D-8B77-421EA673DB3A}"/>
              </a:ext>
            </a:extLst>
          </p:cNvPr>
          <p:cNvSpPr>
            <a:spLocks noGrp="1"/>
          </p:cNvSpPr>
          <p:nvPr>
            <p:ph type="title"/>
          </p:nvPr>
        </p:nvSpPr>
        <p:spPr/>
        <p:txBody>
          <a:bodyPr>
            <a:normAutofit/>
          </a:bodyPr>
          <a:lstStyle/>
          <a:p>
            <a:pPr algn="ctr"/>
            <a:r>
              <a:rPr lang="en-US" dirty="0"/>
              <a:t> Dividing the inheritance:</a:t>
            </a:r>
            <a:br>
              <a:rPr lang="en-US" dirty="0"/>
            </a:br>
            <a:r>
              <a:rPr lang="en-US" sz="3600" dirty="0"/>
              <a:t>Casting the “lot” – Urim and Thummim</a:t>
            </a:r>
          </a:p>
        </p:txBody>
      </p:sp>
      <p:sp>
        <p:nvSpPr>
          <p:cNvPr id="3" name="Content Placeholder 2">
            <a:extLst>
              <a:ext uri="{FF2B5EF4-FFF2-40B4-BE49-F238E27FC236}">
                <a16:creationId xmlns:a16="http://schemas.microsoft.com/office/drawing/2014/main" id="{074FEF67-F4FB-4D38-A2C4-D7FCDED91222}"/>
              </a:ext>
            </a:extLst>
          </p:cNvPr>
          <p:cNvSpPr>
            <a:spLocks noGrp="1"/>
          </p:cNvSpPr>
          <p:nvPr>
            <p:ph idx="1"/>
          </p:nvPr>
        </p:nvSpPr>
        <p:spPr>
          <a:xfrm>
            <a:off x="457200" y="1600200"/>
            <a:ext cx="8229600" cy="4525963"/>
          </a:xfrm>
        </p:spPr>
        <p:txBody>
          <a:bodyPr>
            <a:normAutofit/>
          </a:bodyPr>
          <a:lstStyle/>
          <a:p>
            <a:pPr marL="0" indent="0">
              <a:buNone/>
            </a:pPr>
            <a:endParaRPr lang="en-US" sz="800" dirty="0"/>
          </a:p>
          <a:p>
            <a:pPr marL="0" indent="0">
              <a:buNone/>
            </a:pPr>
            <a:r>
              <a:rPr lang="en-US" sz="2800" dirty="0"/>
              <a:t>Joshua        Eleazar the priest        Tribal representatives</a:t>
            </a:r>
          </a:p>
        </p:txBody>
      </p:sp>
      <p:pic>
        <p:nvPicPr>
          <p:cNvPr id="1026" name="Picture 2" descr="Image result for urim and thummim">
            <a:extLst>
              <a:ext uri="{FF2B5EF4-FFF2-40B4-BE49-F238E27FC236}">
                <a16:creationId xmlns:a16="http://schemas.microsoft.com/office/drawing/2014/main" id="{B83AFFB4-171C-4537-8704-926DA8C3F1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870981"/>
            <a:ext cx="4998477" cy="3744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569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18EF-F5A0-49B4-88ED-1AFA3F709C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2E433D-C4DE-42A1-AE5F-3AB8A62FDCBF}"/>
              </a:ext>
            </a:extLst>
          </p:cNvPr>
          <p:cNvSpPr>
            <a:spLocks noGrp="1"/>
          </p:cNvSpPr>
          <p:nvPr>
            <p:ph idx="1"/>
          </p:nvPr>
        </p:nvSpPr>
        <p:spPr/>
        <p:txBody>
          <a:bodyPr/>
          <a:lstStyle/>
          <a:p>
            <a:endParaRPr lang="en-US"/>
          </a:p>
        </p:txBody>
      </p:sp>
      <p:pic>
        <p:nvPicPr>
          <p:cNvPr id="1026" name="Picture 2" descr="Image result for spies sent to canaan">
            <a:extLst>
              <a:ext uri="{FF2B5EF4-FFF2-40B4-BE49-F238E27FC236}">
                <a16:creationId xmlns:a16="http://schemas.microsoft.com/office/drawing/2014/main" id="{F3CDBB76-A821-499B-A267-722AC499C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6216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08DC-9D62-4E4D-BE78-99F8A7C1D3AB}"/>
              </a:ext>
            </a:extLst>
          </p:cNvPr>
          <p:cNvSpPr>
            <a:spLocks noGrp="1"/>
          </p:cNvSpPr>
          <p:nvPr>
            <p:ph type="title"/>
          </p:nvPr>
        </p:nvSpPr>
        <p:spPr>
          <a:xfrm>
            <a:off x="628650" y="-98698"/>
            <a:ext cx="7886700" cy="1325563"/>
          </a:xfrm>
        </p:spPr>
        <p:txBody>
          <a:bodyPr/>
          <a:lstStyle/>
          <a:p>
            <a:pPr algn="ctr"/>
            <a:r>
              <a:rPr lang="en-US" dirty="0"/>
              <a:t> </a:t>
            </a:r>
            <a:r>
              <a:rPr lang="en-US" dirty="0">
                <a:solidFill>
                  <a:schemeClr val="bg1"/>
                </a:solidFill>
                <a:latin typeface="+mn-lt"/>
              </a:rPr>
              <a:t>Numbers 14:23-24</a:t>
            </a:r>
          </a:p>
        </p:txBody>
      </p:sp>
      <p:sp>
        <p:nvSpPr>
          <p:cNvPr id="3" name="Subtitle 2">
            <a:extLst>
              <a:ext uri="{FF2B5EF4-FFF2-40B4-BE49-F238E27FC236}">
                <a16:creationId xmlns:a16="http://schemas.microsoft.com/office/drawing/2014/main" id="{2C39FADE-AE26-494E-B77C-4FF318C244DD}"/>
              </a:ext>
            </a:extLst>
          </p:cNvPr>
          <p:cNvSpPr>
            <a:spLocks noGrp="1"/>
          </p:cNvSpPr>
          <p:nvPr>
            <p:ph idx="1"/>
          </p:nvPr>
        </p:nvSpPr>
        <p:spPr>
          <a:xfrm>
            <a:off x="628650" y="1163014"/>
            <a:ext cx="7886700" cy="4351338"/>
          </a:xfrm>
        </p:spPr>
        <p:txBody>
          <a:bodyPr>
            <a:normAutofit/>
          </a:bodyPr>
          <a:lstStyle/>
          <a:p>
            <a:pPr marL="0" indent="0" algn="ctr">
              <a:buNone/>
            </a:pPr>
            <a:r>
              <a:rPr lang="en-US" sz="3200" dirty="0">
                <a:solidFill>
                  <a:schemeClr val="bg1"/>
                </a:solidFill>
              </a:rPr>
              <a:t>No one who has ever treated me with contempt will see (the land).  But because my servant Caleb has a different spirit and follows me </a:t>
            </a:r>
            <a:r>
              <a:rPr lang="en-US" sz="3200" u="sng" dirty="0">
                <a:solidFill>
                  <a:schemeClr val="bg1"/>
                </a:solidFill>
              </a:rPr>
              <a:t>wholeheartedly</a:t>
            </a:r>
            <a:r>
              <a:rPr lang="en-US" sz="3200" dirty="0">
                <a:solidFill>
                  <a:schemeClr val="bg1"/>
                </a:solidFill>
              </a:rPr>
              <a:t>, I will bring him into the land he went to, and his descendants will inherit it.</a:t>
            </a:r>
          </a:p>
        </p:txBody>
      </p:sp>
      <p:sp>
        <p:nvSpPr>
          <p:cNvPr id="4" name="AutoShape 2" descr="Image result for Tulips in bloom">
            <a:extLst>
              <a:ext uri="{FF2B5EF4-FFF2-40B4-BE49-F238E27FC236}">
                <a16:creationId xmlns:a16="http://schemas.microsoft.com/office/drawing/2014/main" id="{0533A44A-653F-4B86-BE68-0FCE4F48DFF5}"/>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Tulips in bloom">
            <a:extLst>
              <a:ext uri="{FF2B5EF4-FFF2-40B4-BE49-F238E27FC236}">
                <a16:creationId xmlns:a16="http://schemas.microsoft.com/office/drawing/2014/main" id="{5A3F4EA6-780C-4972-9E04-BB344D007C80}"/>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Tulips in bloom">
            <a:extLst>
              <a:ext uri="{FF2B5EF4-FFF2-40B4-BE49-F238E27FC236}">
                <a16:creationId xmlns:a16="http://schemas.microsoft.com/office/drawing/2014/main" id="{5ED7072A-0542-47A6-BB85-2625CB0ACEAF}"/>
              </a:ext>
            </a:extLst>
          </p:cNvPr>
          <p:cNvSpPr>
            <a:spLocks noChangeAspect="1" noChangeArrowheads="1"/>
          </p:cNvSpPr>
          <p:nvPr/>
        </p:nvSpPr>
        <p:spPr bwMode="auto">
          <a:xfrm>
            <a:off x="4724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a:t> </a:t>
            </a:r>
          </a:p>
        </p:txBody>
      </p:sp>
      <p:sp>
        <p:nvSpPr>
          <p:cNvPr id="8" name="AutoShape 10" descr="Image result for Tulips in bloom">
            <a:extLst>
              <a:ext uri="{FF2B5EF4-FFF2-40B4-BE49-F238E27FC236}">
                <a16:creationId xmlns:a16="http://schemas.microsoft.com/office/drawing/2014/main" id="{B282FDA0-AA32-4638-8FE1-6DF385852CDF}"/>
              </a:ext>
            </a:extLst>
          </p:cNvPr>
          <p:cNvSpPr>
            <a:spLocks noChangeAspect="1" noChangeArrowheads="1"/>
          </p:cNvSpPr>
          <p:nvPr/>
        </p:nvSpPr>
        <p:spPr bwMode="auto">
          <a:xfrm>
            <a:off x="4876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a:t>  </a:t>
            </a:r>
          </a:p>
        </p:txBody>
      </p:sp>
      <p:pic>
        <p:nvPicPr>
          <p:cNvPr id="1036" name="Picture 12" descr="Image result for Tulips in bloom">
            <a:extLst>
              <a:ext uri="{FF2B5EF4-FFF2-40B4-BE49-F238E27FC236}">
                <a16:creationId xmlns:a16="http://schemas.microsoft.com/office/drawing/2014/main" id="{7A85FB78-C8CE-46FF-BAB8-284913F1D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8548" y="5151092"/>
            <a:ext cx="2034147" cy="150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4680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375</TotalTime>
  <Words>782</Words>
  <Application>Microsoft Office PowerPoint</Application>
  <PresentationFormat>On-screen Show (4:3)</PresentationFormat>
  <Paragraphs>169</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 </vt:lpstr>
      <vt:lpstr> </vt:lpstr>
      <vt:lpstr> Psalm 44:1-3</vt:lpstr>
      <vt:lpstr>Joshua</vt:lpstr>
      <vt:lpstr> </vt:lpstr>
      <vt:lpstr>  </vt:lpstr>
      <vt:lpstr> Dividing the inheritance: Casting the “lot” – Urim and Thummim</vt:lpstr>
      <vt:lpstr>PowerPoint Presentation</vt:lpstr>
      <vt:lpstr> Numbers 14:23-24</vt:lpstr>
      <vt:lpstr>Caleb</vt:lpstr>
      <vt:lpstr>PowerPoint Presentation</vt:lpstr>
      <vt:lpstr>Why did Caleb still have to go back  and take Hebron?</vt:lpstr>
      <vt:lpstr>Why did Caleb still have to go back  and take Hebron?</vt:lpstr>
      <vt:lpstr>PowerPoint Presentation</vt:lpstr>
      <vt:lpstr>Reflections for today</vt:lpstr>
      <vt:lpstr>Reflections for today</vt:lpstr>
      <vt:lpstr>Reflections for today</vt:lpstr>
      <vt:lpstr>Reflections for today</vt:lpstr>
      <vt:lpstr>Reflections for today</vt:lpstr>
      <vt:lpstr>  </vt:lpstr>
      <vt:lpstr>  </vt:lpstr>
      <vt:lpstr> I Corinthians 3:12-15</vt:lpstr>
      <vt:lpstr>Reflections for today</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Scott Tibbetts</dc:creator>
  <cp:lastModifiedBy>Worship</cp:lastModifiedBy>
  <cp:revision>27</cp:revision>
  <dcterms:created xsi:type="dcterms:W3CDTF">2019-04-26T16:10:37Z</dcterms:created>
  <dcterms:modified xsi:type="dcterms:W3CDTF">2019-04-27T18:34:42Z</dcterms:modified>
</cp:coreProperties>
</file>