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62" r:id="rId3"/>
    <p:sldId id="261" r:id="rId4"/>
    <p:sldId id="260" r:id="rId5"/>
    <p:sldId id="277" r:id="rId6"/>
    <p:sldId id="259" r:id="rId7"/>
    <p:sldId id="256" r:id="rId8"/>
    <p:sldId id="279" r:id="rId9"/>
    <p:sldId id="280" r:id="rId10"/>
    <p:sldId id="281" r:id="rId11"/>
    <p:sldId id="282" r:id="rId12"/>
    <p:sldId id="275" r:id="rId13"/>
    <p:sldId id="258" r:id="rId14"/>
    <p:sldId id="283" r:id="rId15"/>
    <p:sldId id="284" r:id="rId16"/>
    <p:sldId id="285" r:id="rId17"/>
    <p:sldId id="286" r:id="rId18"/>
    <p:sldId id="292" r:id="rId19"/>
    <p:sldId id="288" r:id="rId20"/>
    <p:sldId id="289" r:id="rId21"/>
    <p:sldId id="290" r:id="rId22"/>
    <p:sldId id="29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Tibbetts" initials="ST" lastIdx="1" clrIdx="0">
    <p:extLst>
      <p:ext uri="{19B8F6BF-5375-455C-9EA6-DF929625EA0E}">
        <p15:presenceInfo xmlns:p15="http://schemas.microsoft.com/office/powerpoint/2012/main" userId="596de4db6e0677b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1560"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233E09-CF11-44E1-9F16-B93014B9818D}"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297432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233E09-CF11-44E1-9F16-B93014B9818D}"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217521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233E09-CF11-44E1-9F16-B93014B9818D}"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646482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233E09-CF11-44E1-9F16-B93014B9818D}"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150878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233E09-CF11-44E1-9F16-B93014B9818D}" type="datetimeFigureOut">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336365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233E09-CF11-44E1-9F16-B93014B9818D}"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371533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233E09-CF11-44E1-9F16-B93014B9818D}" type="datetimeFigureOut">
              <a:rPr lang="en-US" smtClean="0"/>
              <a:t>5/19/2019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44150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233E09-CF11-44E1-9F16-B93014B9818D}" type="datetimeFigureOut">
              <a:rPr lang="en-US" smtClean="0"/>
              <a:t>5/19/2019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27527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33E09-CF11-44E1-9F16-B93014B9818D}" type="datetimeFigureOut">
              <a:rPr lang="en-US" smtClean="0"/>
              <a:t>5/19/2019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151134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233E09-CF11-44E1-9F16-B93014B9818D}"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408721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233E09-CF11-44E1-9F16-B93014B9818D}" type="datetimeFigureOut">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850C5-C50C-45A5-B4E6-D8D328B5FFBA}" type="slidenum">
              <a:rPr lang="en-US" smtClean="0"/>
              <a:t>‹#›</a:t>
            </a:fld>
            <a:endParaRPr lang="en-US"/>
          </a:p>
        </p:txBody>
      </p:sp>
    </p:spTree>
    <p:extLst>
      <p:ext uri="{BB962C8B-B14F-4D97-AF65-F5344CB8AC3E}">
        <p14:creationId xmlns:p14="http://schemas.microsoft.com/office/powerpoint/2010/main" val="297129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33E09-CF11-44E1-9F16-B93014B9818D}" type="datetimeFigureOut">
              <a:rPr lang="en-US" smtClean="0"/>
              <a:t>5/19/2019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850C5-C50C-45A5-B4E6-D8D328B5FFBA}" type="slidenum">
              <a:rPr lang="en-US" smtClean="0"/>
              <a:t>‹#›</a:t>
            </a:fld>
            <a:endParaRPr lang="en-US"/>
          </a:p>
        </p:txBody>
      </p:sp>
    </p:spTree>
    <p:extLst>
      <p:ext uri="{BB962C8B-B14F-4D97-AF65-F5344CB8AC3E}">
        <p14:creationId xmlns:p14="http://schemas.microsoft.com/office/powerpoint/2010/main" val="212621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4288-F36F-4DD4-B3CF-C6C338E7D68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1877BDB-D3A9-4DA3-8DA5-8861C6830C0A}"/>
              </a:ext>
            </a:extLst>
          </p:cNvPr>
          <p:cNvSpPr>
            <a:spLocks noGrp="1"/>
          </p:cNvSpPr>
          <p:nvPr>
            <p:ph type="subTitle" idx="1"/>
          </p:nvPr>
        </p:nvSpPr>
        <p:spPr/>
        <p:txBody>
          <a:bodyPr/>
          <a:lstStyle/>
          <a:p>
            <a:endParaRPr lang="en-US"/>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66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ED277F2-FBBF-4830-B8B1-5AB64F19EFAC}"/>
              </a:ext>
            </a:extLst>
          </p:cNvPr>
          <p:cNvSpPr txBox="1"/>
          <p:nvPr/>
        </p:nvSpPr>
        <p:spPr>
          <a:xfrm>
            <a:off x="540028" y="251793"/>
            <a:ext cx="2342308" cy="1107996"/>
          </a:xfrm>
          <a:prstGeom prst="rect">
            <a:avLst/>
          </a:prstGeom>
          <a:noFill/>
        </p:spPr>
        <p:txBody>
          <a:bodyPr wrap="none" rtlCol="0">
            <a:spAutoFit/>
          </a:bodyPr>
          <a:lstStyle/>
          <a:p>
            <a:pPr algn="ctr"/>
            <a:r>
              <a:rPr lang="en-US" sz="2000" i="1" dirty="0">
                <a:solidFill>
                  <a:schemeClr val="bg1"/>
                </a:solidFill>
              </a:rPr>
              <a:t>I will never leave you</a:t>
            </a:r>
          </a:p>
          <a:p>
            <a:pPr algn="ctr"/>
            <a:r>
              <a:rPr lang="en-US" sz="2000" i="1" dirty="0">
                <a:solidFill>
                  <a:schemeClr val="bg1"/>
                </a:solidFill>
              </a:rPr>
              <a:t>nor forsake you.</a:t>
            </a:r>
          </a:p>
          <a:p>
            <a:pPr algn="ctr"/>
            <a:endParaRPr lang="en-US" sz="800" i="1" dirty="0">
              <a:solidFill>
                <a:schemeClr val="bg1"/>
              </a:solidFill>
            </a:endParaRPr>
          </a:p>
          <a:p>
            <a:pPr algn="ctr"/>
            <a:r>
              <a:rPr lang="en-US" i="1" dirty="0">
                <a:solidFill>
                  <a:schemeClr val="bg1"/>
                </a:solidFill>
              </a:rPr>
              <a:t>Joshua 1:5</a:t>
            </a:r>
          </a:p>
        </p:txBody>
      </p:sp>
      <p:sp>
        <p:nvSpPr>
          <p:cNvPr id="5" name="Rectangle 4">
            <a:extLst>
              <a:ext uri="{FF2B5EF4-FFF2-40B4-BE49-F238E27FC236}">
                <a16:creationId xmlns:a16="http://schemas.microsoft.com/office/drawing/2014/main" id="{BA6A5AA9-C293-4486-AA78-DEB1C0B3C3B0}"/>
              </a:ext>
            </a:extLst>
          </p:cNvPr>
          <p:cNvSpPr/>
          <p:nvPr/>
        </p:nvSpPr>
        <p:spPr>
          <a:xfrm>
            <a:off x="0" y="6453809"/>
            <a:ext cx="1272209" cy="40288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218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15E31-C038-4ABC-B2CF-7C11143CB961}"/>
              </a:ext>
            </a:extLst>
          </p:cNvPr>
          <p:cNvSpPr>
            <a:spLocks noGrp="1"/>
          </p:cNvSpPr>
          <p:nvPr>
            <p:ph type="title"/>
          </p:nvPr>
        </p:nvSpPr>
        <p:spPr>
          <a:xfrm>
            <a:off x="628650" y="-191464"/>
            <a:ext cx="7886700" cy="297482"/>
          </a:xfrm>
        </p:spPr>
        <p:txBody>
          <a:bodyPr>
            <a:normAutofit fontScale="90000"/>
          </a:bodyPr>
          <a:lstStyle/>
          <a:p>
            <a:pPr algn="ctr"/>
            <a:r>
              <a:rPr lang="en-US" sz="3600" dirty="0"/>
              <a:t> </a:t>
            </a:r>
          </a:p>
        </p:txBody>
      </p:sp>
      <p:sp>
        <p:nvSpPr>
          <p:cNvPr id="7" name="Content Placeholder 6">
            <a:extLst>
              <a:ext uri="{FF2B5EF4-FFF2-40B4-BE49-F238E27FC236}">
                <a16:creationId xmlns:a16="http://schemas.microsoft.com/office/drawing/2014/main" id="{5365D1FB-874E-4364-8F42-4752F257AA59}"/>
              </a:ext>
            </a:extLst>
          </p:cNvPr>
          <p:cNvSpPr>
            <a:spLocks noGrp="1"/>
          </p:cNvSpPr>
          <p:nvPr>
            <p:ph idx="1"/>
          </p:nvPr>
        </p:nvSpPr>
        <p:spPr>
          <a:xfrm>
            <a:off x="628650" y="229907"/>
            <a:ext cx="7886700" cy="6477141"/>
          </a:xfrm>
        </p:spPr>
        <p:txBody>
          <a:bodyPr>
            <a:normAutofit/>
          </a:bodyPr>
          <a:lstStyle/>
          <a:p>
            <a:pPr marL="0" indent="0" algn="ctr">
              <a:buNone/>
            </a:pPr>
            <a:r>
              <a:rPr lang="en-US" dirty="0"/>
              <a:t>Caleb – son of </a:t>
            </a:r>
            <a:r>
              <a:rPr lang="en-US" dirty="0" err="1"/>
              <a:t>Jephunneh</a:t>
            </a:r>
            <a:r>
              <a:rPr lang="en-US" dirty="0"/>
              <a:t>  </a:t>
            </a:r>
            <a:r>
              <a:rPr lang="en-US" sz="2400" dirty="0"/>
              <a:t>14:6</a:t>
            </a:r>
            <a:endParaRPr lang="en-US" dirty="0"/>
          </a:p>
          <a:p>
            <a:pPr marL="0" indent="0" algn="ctr">
              <a:buNone/>
            </a:pPr>
            <a:r>
              <a:rPr lang="en-US" dirty="0"/>
              <a:t>Othniel – son of </a:t>
            </a:r>
            <a:r>
              <a:rPr lang="en-US" dirty="0" err="1"/>
              <a:t>Kenaz</a:t>
            </a:r>
            <a:r>
              <a:rPr lang="en-US" dirty="0"/>
              <a:t>   </a:t>
            </a:r>
            <a:r>
              <a:rPr lang="en-US" sz="2400" dirty="0"/>
              <a:t>15:17</a:t>
            </a:r>
            <a:endParaRPr lang="en-US" dirty="0"/>
          </a:p>
          <a:p>
            <a:pPr marL="0" indent="0" algn="ctr">
              <a:buNone/>
            </a:pPr>
            <a:endParaRPr lang="en-US" sz="1000" dirty="0"/>
          </a:p>
          <a:p>
            <a:pPr marL="0" indent="0" algn="ctr">
              <a:buNone/>
            </a:pPr>
            <a:r>
              <a:rPr lang="en-US" dirty="0"/>
              <a:t>Both brothers…</a:t>
            </a:r>
          </a:p>
          <a:p>
            <a:pPr marL="0" indent="0" algn="ctr">
              <a:buNone/>
            </a:pPr>
            <a:r>
              <a:rPr lang="en-US" dirty="0"/>
              <a:t>…same father?</a:t>
            </a:r>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786" y="5257800"/>
            <a:ext cx="1827406" cy="137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82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15E31-C038-4ABC-B2CF-7C11143CB961}"/>
              </a:ext>
            </a:extLst>
          </p:cNvPr>
          <p:cNvSpPr>
            <a:spLocks noGrp="1"/>
          </p:cNvSpPr>
          <p:nvPr>
            <p:ph type="title"/>
          </p:nvPr>
        </p:nvSpPr>
        <p:spPr>
          <a:xfrm>
            <a:off x="628650" y="-191464"/>
            <a:ext cx="7886700" cy="297482"/>
          </a:xfrm>
        </p:spPr>
        <p:txBody>
          <a:bodyPr>
            <a:normAutofit fontScale="90000"/>
          </a:bodyPr>
          <a:lstStyle/>
          <a:p>
            <a:pPr algn="ctr"/>
            <a:r>
              <a:rPr lang="en-US" sz="3600" dirty="0"/>
              <a:t> </a:t>
            </a:r>
          </a:p>
        </p:txBody>
      </p:sp>
      <p:sp>
        <p:nvSpPr>
          <p:cNvPr id="7" name="Content Placeholder 6">
            <a:extLst>
              <a:ext uri="{FF2B5EF4-FFF2-40B4-BE49-F238E27FC236}">
                <a16:creationId xmlns:a16="http://schemas.microsoft.com/office/drawing/2014/main" id="{5365D1FB-874E-4364-8F42-4752F257AA59}"/>
              </a:ext>
            </a:extLst>
          </p:cNvPr>
          <p:cNvSpPr>
            <a:spLocks noGrp="1"/>
          </p:cNvSpPr>
          <p:nvPr>
            <p:ph idx="1"/>
          </p:nvPr>
        </p:nvSpPr>
        <p:spPr>
          <a:xfrm>
            <a:off x="628650" y="229907"/>
            <a:ext cx="7886700" cy="6477141"/>
          </a:xfrm>
        </p:spPr>
        <p:txBody>
          <a:bodyPr>
            <a:normAutofit/>
          </a:bodyPr>
          <a:lstStyle/>
          <a:p>
            <a:pPr marL="0" indent="0" algn="ctr">
              <a:buNone/>
            </a:pPr>
            <a:r>
              <a:rPr lang="en-US" dirty="0"/>
              <a:t>Caleb – son of </a:t>
            </a:r>
            <a:r>
              <a:rPr lang="en-US" dirty="0" err="1"/>
              <a:t>Jephunneh</a:t>
            </a:r>
            <a:r>
              <a:rPr lang="en-US" dirty="0"/>
              <a:t>  </a:t>
            </a:r>
            <a:r>
              <a:rPr lang="en-US" sz="2400" dirty="0"/>
              <a:t>14:6</a:t>
            </a:r>
            <a:endParaRPr lang="en-US" dirty="0"/>
          </a:p>
          <a:p>
            <a:pPr marL="0" indent="0" algn="ctr">
              <a:buNone/>
            </a:pPr>
            <a:r>
              <a:rPr lang="en-US" dirty="0"/>
              <a:t>Othniel – son of </a:t>
            </a:r>
            <a:r>
              <a:rPr lang="en-US" dirty="0" err="1"/>
              <a:t>Kenaz</a:t>
            </a:r>
            <a:r>
              <a:rPr lang="en-US" dirty="0"/>
              <a:t>   </a:t>
            </a:r>
            <a:r>
              <a:rPr lang="en-US" sz="2400" dirty="0"/>
              <a:t>15:17</a:t>
            </a:r>
            <a:endParaRPr lang="en-US" dirty="0"/>
          </a:p>
          <a:p>
            <a:pPr marL="0" indent="0" algn="ctr">
              <a:buNone/>
            </a:pPr>
            <a:endParaRPr lang="en-US" sz="1000" dirty="0"/>
          </a:p>
          <a:p>
            <a:pPr marL="0" indent="0" algn="ctr">
              <a:buNone/>
            </a:pPr>
            <a:r>
              <a:rPr lang="en-US" dirty="0"/>
              <a:t>Both brothers…</a:t>
            </a:r>
          </a:p>
          <a:p>
            <a:pPr marL="0" indent="0" algn="ctr">
              <a:buNone/>
            </a:pPr>
            <a:r>
              <a:rPr lang="en-US" dirty="0"/>
              <a:t>…same father?</a:t>
            </a:r>
          </a:p>
          <a:p>
            <a:pPr marL="0" indent="0" algn="ctr">
              <a:buNone/>
            </a:pPr>
            <a:endParaRPr lang="en-US" sz="1000" dirty="0"/>
          </a:p>
          <a:p>
            <a:pPr marL="0" indent="0">
              <a:buNone/>
            </a:pPr>
            <a:r>
              <a:rPr lang="en-US" sz="2400" dirty="0"/>
              <a:t>Caleb = 40 yrs. old when spied out the land.</a:t>
            </a:r>
          </a:p>
          <a:p>
            <a:pPr marL="0" indent="0">
              <a:buNone/>
            </a:pPr>
            <a:endParaRPr lang="en-US" sz="800" dirty="0"/>
          </a:p>
          <a:p>
            <a:pPr marL="0" indent="0">
              <a:buNone/>
            </a:pPr>
            <a:r>
              <a:rPr lang="en-US" sz="2400" dirty="0"/>
              <a:t>No fighting men 20 or over would enter. (Num 14:29)</a:t>
            </a:r>
          </a:p>
          <a:p>
            <a:pPr marL="0" indent="0">
              <a:buNone/>
            </a:pPr>
            <a:endParaRPr lang="en-US" sz="800" dirty="0"/>
          </a:p>
          <a:p>
            <a:pPr marL="0" indent="0">
              <a:buNone/>
            </a:pPr>
            <a:r>
              <a:rPr lang="en-US" sz="2400" dirty="0"/>
              <a:t>Othniel = Between 0 – 19 years old</a:t>
            </a:r>
          </a:p>
          <a:p>
            <a:pPr marL="0" indent="0">
              <a:buNone/>
            </a:pPr>
            <a:endParaRPr lang="en-US" sz="800" dirty="0"/>
          </a:p>
          <a:p>
            <a:pPr marL="0" indent="0">
              <a:buNone/>
            </a:pPr>
            <a:r>
              <a:rPr lang="en-US" sz="2400" dirty="0"/>
              <a:t>        </a:t>
            </a:r>
            <a:r>
              <a:rPr lang="en-US" sz="2400" dirty="0" err="1"/>
              <a:t>Jephunneh</a:t>
            </a:r>
            <a:r>
              <a:rPr lang="en-US" sz="2400" dirty="0"/>
              <a:t> may have died.</a:t>
            </a:r>
          </a:p>
          <a:p>
            <a:pPr marL="0" indent="0">
              <a:buNone/>
            </a:pPr>
            <a:r>
              <a:rPr lang="en-US" sz="2400" dirty="0"/>
              <a:t>        Caleb’s mom remarried </a:t>
            </a:r>
            <a:r>
              <a:rPr lang="en-US" sz="2400" dirty="0" err="1"/>
              <a:t>Kenaz</a:t>
            </a:r>
            <a:r>
              <a:rPr lang="en-US" sz="2400" dirty="0"/>
              <a:t>.</a:t>
            </a:r>
          </a:p>
          <a:p>
            <a:pPr marL="0" indent="0">
              <a:buNone/>
            </a:pPr>
            <a:r>
              <a:rPr lang="en-US" sz="2400" dirty="0"/>
              <a:t>        Caleb and Othniel have same mom!</a:t>
            </a:r>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786" y="5257800"/>
            <a:ext cx="1827406" cy="137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328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7CC5-F778-4784-BBF4-D5E649AF52E3}"/>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E80597B-D260-4C75-96FA-DF2039A918DD}"/>
              </a:ext>
            </a:extLst>
          </p:cNvPr>
          <p:cNvSpPr>
            <a:spLocks noGrp="1"/>
          </p:cNvSpPr>
          <p:nvPr>
            <p:ph idx="1"/>
          </p:nvPr>
        </p:nvSpPr>
        <p:spPr/>
        <p:txBody>
          <a:bodyPr/>
          <a:lstStyle/>
          <a:p>
            <a:pPr marL="0" indent="0">
              <a:buNone/>
            </a:pPr>
            <a:r>
              <a:rPr lang="en-US" dirty="0"/>
              <a:t> </a:t>
            </a:r>
          </a:p>
        </p:txBody>
      </p:sp>
      <p:pic>
        <p:nvPicPr>
          <p:cNvPr id="2050" name="Picture 2" descr="Image result for shephelah bible map">
            <a:extLst>
              <a:ext uri="{FF2B5EF4-FFF2-40B4-BE49-F238E27FC236}">
                <a16:creationId xmlns:a16="http://schemas.microsoft.com/office/drawing/2014/main" id="{5CF213A3-D8F1-4E87-AA6F-4F38668408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8335" y="0"/>
            <a:ext cx="48006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A12E7ED-3878-45FD-A3D0-AE2875CCEB20}"/>
              </a:ext>
            </a:extLst>
          </p:cNvPr>
          <p:cNvSpPr txBox="1"/>
          <p:nvPr/>
        </p:nvSpPr>
        <p:spPr>
          <a:xfrm>
            <a:off x="551267" y="405055"/>
            <a:ext cx="2425792" cy="5109091"/>
          </a:xfrm>
          <a:prstGeom prst="rect">
            <a:avLst/>
          </a:prstGeom>
          <a:noFill/>
        </p:spPr>
        <p:txBody>
          <a:bodyPr wrap="none" rtlCol="0">
            <a:spAutoFit/>
          </a:bodyPr>
          <a:lstStyle/>
          <a:p>
            <a:pPr algn="ctr"/>
            <a:r>
              <a:rPr lang="en-US" sz="2400" dirty="0">
                <a:solidFill>
                  <a:schemeClr val="bg1"/>
                </a:solidFill>
              </a:rPr>
              <a:t>Negev </a:t>
            </a:r>
          </a:p>
          <a:p>
            <a:pPr algn="ctr"/>
            <a:r>
              <a:rPr lang="en-US" sz="2000" dirty="0">
                <a:solidFill>
                  <a:schemeClr val="bg1"/>
                </a:solidFill>
              </a:rPr>
              <a:t>vs. 20-32</a:t>
            </a:r>
          </a:p>
          <a:p>
            <a:endParaRPr lang="en-US" sz="1400" dirty="0">
              <a:solidFill>
                <a:schemeClr val="bg1"/>
              </a:solidFill>
            </a:endParaRPr>
          </a:p>
          <a:p>
            <a:pPr algn="ctr"/>
            <a:r>
              <a:rPr lang="en-US" sz="2400" dirty="0">
                <a:solidFill>
                  <a:schemeClr val="bg1"/>
                </a:solidFill>
              </a:rPr>
              <a:t>Western foothills</a:t>
            </a:r>
          </a:p>
          <a:p>
            <a:pPr algn="ctr"/>
            <a:r>
              <a:rPr lang="en-US" sz="2400" dirty="0">
                <a:solidFill>
                  <a:schemeClr val="bg1"/>
                </a:solidFill>
              </a:rPr>
              <a:t>(Shephelah)  </a:t>
            </a:r>
            <a:endParaRPr lang="en-US" sz="2000" dirty="0">
              <a:solidFill>
                <a:schemeClr val="bg1"/>
              </a:solidFill>
            </a:endParaRPr>
          </a:p>
          <a:p>
            <a:pPr algn="ctr"/>
            <a:r>
              <a:rPr lang="en-US" sz="2000" dirty="0">
                <a:solidFill>
                  <a:schemeClr val="bg1"/>
                </a:solidFill>
              </a:rPr>
              <a:t>vs. 33-47</a:t>
            </a:r>
          </a:p>
          <a:p>
            <a:endParaRPr lang="en-US" sz="1400" dirty="0">
              <a:solidFill>
                <a:schemeClr val="bg1"/>
              </a:solidFill>
            </a:endParaRPr>
          </a:p>
          <a:p>
            <a:pPr algn="ctr"/>
            <a:r>
              <a:rPr lang="en-US" sz="2400" dirty="0">
                <a:solidFill>
                  <a:schemeClr val="bg1"/>
                </a:solidFill>
              </a:rPr>
              <a:t>Hill Country</a:t>
            </a:r>
          </a:p>
          <a:p>
            <a:pPr algn="ctr"/>
            <a:r>
              <a:rPr lang="en-US" sz="2000" dirty="0">
                <a:solidFill>
                  <a:schemeClr val="bg1"/>
                </a:solidFill>
              </a:rPr>
              <a:t>(Western Mountains)</a:t>
            </a:r>
          </a:p>
          <a:p>
            <a:pPr algn="ctr"/>
            <a:r>
              <a:rPr lang="en-US" sz="2000" dirty="0">
                <a:solidFill>
                  <a:schemeClr val="bg1"/>
                </a:solidFill>
              </a:rPr>
              <a:t>vs. 48-60</a:t>
            </a:r>
          </a:p>
          <a:p>
            <a:pPr algn="ctr"/>
            <a:endParaRPr lang="en-US" sz="1400" dirty="0">
              <a:solidFill>
                <a:schemeClr val="bg1"/>
              </a:solidFill>
            </a:endParaRPr>
          </a:p>
          <a:p>
            <a:pPr algn="ctr"/>
            <a:r>
              <a:rPr lang="en-US" sz="2400" dirty="0">
                <a:solidFill>
                  <a:schemeClr val="bg1"/>
                </a:solidFill>
              </a:rPr>
              <a:t>Desert</a:t>
            </a:r>
          </a:p>
          <a:p>
            <a:pPr algn="ctr"/>
            <a:r>
              <a:rPr lang="en-US" sz="2000" dirty="0">
                <a:solidFill>
                  <a:schemeClr val="bg1"/>
                </a:solidFill>
              </a:rPr>
              <a:t>vs.61-62</a:t>
            </a:r>
          </a:p>
          <a:p>
            <a:pPr algn="ctr"/>
            <a:endParaRPr lang="en-US" sz="2000" dirty="0">
              <a:solidFill>
                <a:schemeClr val="bg1"/>
              </a:solidFill>
            </a:endParaRPr>
          </a:p>
          <a:p>
            <a:pPr algn="ctr"/>
            <a:endParaRPr lang="en-US" sz="2000" dirty="0">
              <a:solidFill>
                <a:schemeClr val="bg1"/>
              </a:solidFill>
            </a:endParaRPr>
          </a:p>
          <a:p>
            <a:pPr algn="ctr"/>
            <a:r>
              <a:rPr lang="en-US" sz="2400" dirty="0">
                <a:solidFill>
                  <a:schemeClr val="bg1"/>
                </a:solidFill>
              </a:rPr>
              <a:t>Note: vs. 45-47</a:t>
            </a:r>
          </a:p>
        </p:txBody>
      </p:sp>
      <p:sp>
        <p:nvSpPr>
          <p:cNvPr id="5" name="Oval 4">
            <a:extLst>
              <a:ext uri="{FF2B5EF4-FFF2-40B4-BE49-F238E27FC236}">
                <a16:creationId xmlns:a16="http://schemas.microsoft.com/office/drawing/2014/main" id="{9F49FE83-31C8-4418-AF26-3933866C71B6}"/>
              </a:ext>
            </a:extLst>
          </p:cNvPr>
          <p:cNvSpPr/>
          <p:nvPr/>
        </p:nvSpPr>
        <p:spPr>
          <a:xfrm rot="-1080000">
            <a:off x="4946008" y="6052647"/>
            <a:ext cx="1774130" cy="710617"/>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4A2C43C-65A3-4509-9817-91A92AA5DF68}"/>
              </a:ext>
            </a:extLst>
          </p:cNvPr>
          <p:cNvSpPr/>
          <p:nvPr/>
        </p:nvSpPr>
        <p:spPr>
          <a:xfrm rot="1620000">
            <a:off x="5141154" y="4148471"/>
            <a:ext cx="693126" cy="1370507"/>
          </a:xfrm>
          <a:prstGeom prst="ellipse">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472A656-0A37-4EEF-AFC0-7012BB871647}"/>
              </a:ext>
            </a:extLst>
          </p:cNvPr>
          <p:cNvSpPr txBox="1"/>
          <p:nvPr/>
        </p:nvSpPr>
        <p:spPr>
          <a:xfrm>
            <a:off x="6400801" y="4784037"/>
            <a:ext cx="875561" cy="400110"/>
          </a:xfrm>
          <a:prstGeom prst="rect">
            <a:avLst/>
          </a:prstGeom>
          <a:noFill/>
        </p:spPr>
        <p:txBody>
          <a:bodyPr wrap="none" rtlCol="0">
            <a:spAutoFit/>
          </a:bodyPr>
          <a:lstStyle/>
          <a:p>
            <a:r>
              <a:rPr lang="en-US" sz="2000" dirty="0"/>
              <a:t>Desert</a:t>
            </a:r>
          </a:p>
        </p:txBody>
      </p:sp>
      <p:sp>
        <p:nvSpPr>
          <p:cNvPr id="8" name="Oval 7">
            <a:extLst>
              <a:ext uri="{FF2B5EF4-FFF2-40B4-BE49-F238E27FC236}">
                <a16:creationId xmlns:a16="http://schemas.microsoft.com/office/drawing/2014/main" id="{D327CE42-3A65-4FA5-8733-98946C975607}"/>
              </a:ext>
            </a:extLst>
          </p:cNvPr>
          <p:cNvSpPr/>
          <p:nvPr/>
        </p:nvSpPr>
        <p:spPr>
          <a:xfrm>
            <a:off x="6314532" y="4784037"/>
            <a:ext cx="1048097" cy="461881"/>
          </a:xfrm>
          <a:prstGeom prst="ellipse">
            <a:avLst/>
          </a:prstGeom>
          <a:solidFill>
            <a:schemeClr val="accent1">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3335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9C4F8-D23E-4EEA-A5B7-FC72A346B71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1097FA30-802B-4F5D-9F70-2A3B8471B980}"/>
              </a:ext>
            </a:extLst>
          </p:cNvPr>
          <p:cNvSpPr>
            <a:spLocks noGrp="1"/>
          </p:cNvSpPr>
          <p:nvPr>
            <p:ph idx="1"/>
          </p:nvPr>
        </p:nvSpPr>
        <p:spPr/>
        <p:txBody>
          <a:bodyPr/>
          <a:lstStyle/>
          <a:p>
            <a:pPr marL="0" indent="0">
              <a:buNone/>
            </a:pPr>
            <a:r>
              <a:rPr lang="en-US" dirty="0"/>
              <a:t>  </a:t>
            </a:r>
          </a:p>
        </p:txBody>
      </p:sp>
      <p:pic>
        <p:nvPicPr>
          <p:cNvPr id="3074" name="Picture 2" descr="Image result for allotment of the tribes of israel">
            <a:extLst>
              <a:ext uri="{FF2B5EF4-FFF2-40B4-BE49-F238E27FC236}">
                <a16:creationId xmlns:a16="http://schemas.microsoft.com/office/drawing/2014/main" id="{FAB9E096-CBF5-45A2-B107-3C1BCFB537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5314" b="-65314"/>
          <a:stretch/>
        </p:blipFill>
        <p:spPr bwMode="auto">
          <a:xfrm>
            <a:off x="-2" y="1188231"/>
            <a:ext cx="9143610" cy="139346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1991A65-E931-423D-88DE-9C145141CFAD}"/>
              </a:ext>
            </a:extLst>
          </p:cNvPr>
          <p:cNvSpPr txBox="1"/>
          <p:nvPr/>
        </p:nvSpPr>
        <p:spPr>
          <a:xfrm>
            <a:off x="2597426" y="5208104"/>
            <a:ext cx="1300356" cy="461665"/>
          </a:xfrm>
          <a:prstGeom prst="rect">
            <a:avLst/>
          </a:prstGeom>
          <a:noFill/>
        </p:spPr>
        <p:txBody>
          <a:bodyPr wrap="none" rtlCol="0">
            <a:spAutoFit/>
          </a:bodyPr>
          <a:lstStyle/>
          <a:p>
            <a:r>
              <a:rPr lang="en-US" sz="2400" dirty="0">
                <a:latin typeface="Arial Rounded MT Bold" panose="020F0704030504030204" pitchFamily="34" charset="0"/>
              </a:rPr>
              <a:t>Simeon</a:t>
            </a:r>
          </a:p>
        </p:txBody>
      </p:sp>
      <p:sp>
        <p:nvSpPr>
          <p:cNvPr id="5" name="Rectangle: Rounded Corners 4">
            <a:extLst>
              <a:ext uri="{FF2B5EF4-FFF2-40B4-BE49-F238E27FC236}">
                <a16:creationId xmlns:a16="http://schemas.microsoft.com/office/drawing/2014/main" id="{7F6E868B-1F4C-484D-AC81-F0720F97A470}"/>
              </a:ext>
            </a:extLst>
          </p:cNvPr>
          <p:cNvSpPr/>
          <p:nvPr/>
        </p:nvSpPr>
        <p:spPr>
          <a:xfrm>
            <a:off x="628650" y="2295133"/>
            <a:ext cx="1319420" cy="4373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36B28E6A-C9E0-49C6-B8E8-56110D3B92D4}"/>
              </a:ext>
            </a:extLst>
          </p:cNvPr>
          <p:cNvSpPr/>
          <p:nvPr/>
        </p:nvSpPr>
        <p:spPr>
          <a:xfrm>
            <a:off x="132522" y="3024715"/>
            <a:ext cx="1524000" cy="3544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DDAFF375-5A80-407B-A855-13AE1E5F19D1}"/>
              </a:ext>
            </a:extLst>
          </p:cNvPr>
          <p:cNvSpPr/>
          <p:nvPr/>
        </p:nvSpPr>
        <p:spPr>
          <a:xfrm>
            <a:off x="1948070" y="2002873"/>
            <a:ext cx="1020417" cy="2447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909238A3-4FC8-4450-90F5-474C06B273D0}"/>
              </a:ext>
            </a:extLst>
          </p:cNvPr>
          <p:cNvSpPr/>
          <p:nvPr/>
        </p:nvSpPr>
        <p:spPr>
          <a:xfrm>
            <a:off x="1948070" y="3058447"/>
            <a:ext cx="914400" cy="3544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0367CCEE-F908-4790-9075-424DCB526579}"/>
              </a:ext>
            </a:extLst>
          </p:cNvPr>
          <p:cNvSpPr/>
          <p:nvPr/>
        </p:nvSpPr>
        <p:spPr>
          <a:xfrm>
            <a:off x="1199322" y="3869305"/>
            <a:ext cx="914400" cy="3544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C1290B5-263F-4331-A7CD-E5A3CE96296C}"/>
              </a:ext>
            </a:extLst>
          </p:cNvPr>
          <p:cNvSpPr txBox="1"/>
          <p:nvPr/>
        </p:nvSpPr>
        <p:spPr>
          <a:xfrm>
            <a:off x="2862470" y="270204"/>
            <a:ext cx="3689728" cy="461665"/>
          </a:xfrm>
          <a:prstGeom prst="rect">
            <a:avLst/>
          </a:prstGeom>
          <a:noFill/>
        </p:spPr>
        <p:txBody>
          <a:bodyPr wrap="none" rtlCol="0">
            <a:spAutoFit/>
          </a:bodyPr>
          <a:lstStyle/>
          <a:p>
            <a:r>
              <a:rPr lang="en-US" sz="2400" dirty="0">
                <a:solidFill>
                  <a:schemeClr val="bg1"/>
                </a:solidFill>
              </a:rPr>
              <a:t>The five key Philistine cities!</a:t>
            </a:r>
          </a:p>
        </p:txBody>
      </p:sp>
    </p:spTree>
    <p:extLst>
      <p:ext uri="{BB962C8B-B14F-4D97-AF65-F5344CB8AC3E}">
        <p14:creationId xmlns:p14="http://schemas.microsoft.com/office/powerpoint/2010/main" val="199010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339A-A57D-4BAA-8C49-F400A256A439}"/>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78BA6C35-B161-4B85-9018-025976D67566}"/>
              </a:ext>
            </a:extLst>
          </p:cNvPr>
          <p:cNvSpPr>
            <a:spLocks noGrp="1"/>
          </p:cNvSpPr>
          <p:nvPr>
            <p:ph idx="1"/>
          </p:nvPr>
        </p:nvSpPr>
        <p:spPr/>
        <p:txBody>
          <a:bodyPr/>
          <a:lstStyle/>
          <a:p>
            <a:pPr marL="0" indent="0">
              <a:buNone/>
            </a:pPr>
            <a:r>
              <a:rPr lang="en-US" dirty="0"/>
              <a:t> </a:t>
            </a:r>
          </a:p>
        </p:txBody>
      </p:sp>
      <p:sp>
        <p:nvSpPr>
          <p:cNvPr id="4" name="AutoShape 2" descr="Image result for Upper and Lower springs of Debir">
            <a:extLst>
              <a:ext uri="{FF2B5EF4-FFF2-40B4-BE49-F238E27FC236}">
                <a16:creationId xmlns:a16="http://schemas.microsoft.com/office/drawing/2014/main" id="{3AC06F6C-7A8D-4558-858D-5E77656864B2}"/>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0" name="Picture 4" descr="Image result for Upper and Lower springs of Debir">
            <a:extLst>
              <a:ext uri="{FF2B5EF4-FFF2-40B4-BE49-F238E27FC236}">
                <a16:creationId xmlns:a16="http://schemas.microsoft.com/office/drawing/2014/main" id="{6476433C-869E-4C76-B517-E79810CBD70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992" t="45990" r="39915" b="29662"/>
          <a:stretch/>
        </p:blipFill>
        <p:spPr bwMode="auto">
          <a:xfrm>
            <a:off x="847320" y="1027907"/>
            <a:ext cx="7449360" cy="55924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A1A7279-4799-4AE3-B239-CCD58111F593}"/>
              </a:ext>
            </a:extLst>
          </p:cNvPr>
          <p:cNvSpPr txBox="1"/>
          <p:nvPr/>
        </p:nvSpPr>
        <p:spPr>
          <a:xfrm>
            <a:off x="1431235" y="365126"/>
            <a:ext cx="6350328" cy="523220"/>
          </a:xfrm>
          <a:prstGeom prst="rect">
            <a:avLst/>
          </a:prstGeom>
          <a:noFill/>
        </p:spPr>
        <p:txBody>
          <a:bodyPr wrap="none" rtlCol="0">
            <a:spAutoFit/>
          </a:bodyPr>
          <a:lstStyle/>
          <a:p>
            <a:r>
              <a:rPr lang="en-US" sz="2800" dirty="0">
                <a:solidFill>
                  <a:schemeClr val="bg1"/>
                </a:solidFill>
              </a:rPr>
              <a:t>Judges 1:8                                    Judges 1:21</a:t>
            </a:r>
          </a:p>
        </p:txBody>
      </p:sp>
    </p:spTree>
    <p:extLst>
      <p:ext uri="{BB962C8B-B14F-4D97-AF65-F5344CB8AC3E}">
        <p14:creationId xmlns:p14="http://schemas.microsoft.com/office/powerpoint/2010/main" val="3730030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15E31-C038-4ABC-B2CF-7C11143CB961}"/>
              </a:ext>
            </a:extLst>
          </p:cNvPr>
          <p:cNvSpPr>
            <a:spLocks noGrp="1"/>
          </p:cNvSpPr>
          <p:nvPr>
            <p:ph type="title"/>
          </p:nvPr>
        </p:nvSpPr>
        <p:spPr>
          <a:xfrm>
            <a:off x="628650" y="-191465"/>
            <a:ext cx="7886700" cy="1325563"/>
          </a:xfrm>
        </p:spPr>
        <p:txBody>
          <a:bodyPr>
            <a:normAutofit/>
          </a:bodyPr>
          <a:lstStyle/>
          <a:p>
            <a:pPr algn="ctr"/>
            <a:r>
              <a:rPr lang="en-US" sz="3600" dirty="0">
                <a:solidFill>
                  <a:schemeClr val="bg1"/>
                </a:solidFill>
              </a:rPr>
              <a:t>II Samuel 5:6-7</a:t>
            </a:r>
          </a:p>
        </p:txBody>
      </p:sp>
      <p:sp>
        <p:nvSpPr>
          <p:cNvPr id="7" name="Content Placeholder 6">
            <a:extLst>
              <a:ext uri="{FF2B5EF4-FFF2-40B4-BE49-F238E27FC236}">
                <a16:creationId xmlns:a16="http://schemas.microsoft.com/office/drawing/2014/main" id="{5365D1FB-874E-4364-8F42-4752F257AA59}"/>
              </a:ext>
            </a:extLst>
          </p:cNvPr>
          <p:cNvSpPr>
            <a:spLocks noGrp="1"/>
          </p:cNvSpPr>
          <p:nvPr>
            <p:ph idx="1"/>
          </p:nvPr>
        </p:nvSpPr>
        <p:spPr>
          <a:xfrm>
            <a:off x="628650" y="1134098"/>
            <a:ext cx="7886700" cy="5042865"/>
          </a:xfrm>
        </p:spPr>
        <p:txBody>
          <a:bodyPr>
            <a:normAutofit/>
          </a:bodyPr>
          <a:lstStyle/>
          <a:p>
            <a:pPr marL="0" indent="0" algn="ctr">
              <a:buNone/>
            </a:pPr>
            <a:r>
              <a:rPr lang="en-US" sz="3200" dirty="0">
                <a:solidFill>
                  <a:schemeClr val="bg1"/>
                </a:solidFill>
              </a:rPr>
              <a:t>The king and his men marched to Jerusalem to attack the </a:t>
            </a:r>
            <a:r>
              <a:rPr lang="en-US" sz="3200" u="sng" dirty="0">
                <a:solidFill>
                  <a:schemeClr val="bg1"/>
                </a:solidFill>
              </a:rPr>
              <a:t>Jebusites</a:t>
            </a:r>
            <a:r>
              <a:rPr lang="en-US" sz="3200" dirty="0">
                <a:solidFill>
                  <a:schemeClr val="bg1"/>
                </a:solidFill>
              </a:rPr>
              <a:t>, who lived there.  The Jebusites said to David, "You will not get in here; even the blind and the lame can ward you off."  They thought, "David cannot get in her."  Nevertheless, David captured the fortress of Zion, the City of David.</a:t>
            </a:r>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786" y="5257800"/>
            <a:ext cx="1827406" cy="137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111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15E31-C038-4ABC-B2CF-7C11143CB961}"/>
              </a:ext>
            </a:extLst>
          </p:cNvPr>
          <p:cNvSpPr>
            <a:spLocks noGrp="1"/>
          </p:cNvSpPr>
          <p:nvPr>
            <p:ph type="title"/>
          </p:nvPr>
        </p:nvSpPr>
        <p:spPr>
          <a:xfrm>
            <a:off x="628650" y="-191465"/>
            <a:ext cx="7886700" cy="1325563"/>
          </a:xfrm>
        </p:spPr>
        <p:txBody>
          <a:bodyPr>
            <a:normAutofit/>
          </a:bodyPr>
          <a:lstStyle/>
          <a:p>
            <a:pPr algn="ctr"/>
            <a:r>
              <a:rPr lang="en-US" sz="3600" dirty="0"/>
              <a:t>Joshua 15</a:t>
            </a:r>
          </a:p>
        </p:txBody>
      </p:sp>
      <p:sp>
        <p:nvSpPr>
          <p:cNvPr id="7" name="Content Placeholder 6">
            <a:extLst>
              <a:ext uri="{FF2B5EF4-FFF2-40B4-BE49-F238E27FC236}">
                <a16:creationId xmlns:a16="http://schemas.microsoft.com/office/drawing/2014/main" id="{5365D1FB-874E-4364-8F42-4752F257AA59}"/>
              </a:ext>
            </a:extLst>
          </p:cNvPr>
          <p:cNvSpPr>
            <a:spLocks noGrp="1"/>
          </p:cNvSpPr>
          <p:nvPr>
            <p:ph idx="1"/>
          </p:nvPr>
        </p:nvSpPr>
        <p:spPr>
          <a:xfrm>
            <a:off x="628650" y="1134098"/>
            <a:ext cx="7886700" cy="5042865"/>
          </a:xfrm>
        </p:spPr>
        <p:txBody>
          <a:bodyPr>
            <a:normAutofit/>
          </a:bodyPr>
          <a:lstStyle/>
          <a:p>
            <a:pPr marL="0" indent="0">
              <a:buNone/>
            </a:pPr>
            <a:r>
              <a:rPr lang="en-US" sz="3200" dirty="0"/>
              <a:t>The outer boundary of Judah  </a:t>
            </a:r>
            <a:r>
              <a:rPr lang="en-US" sz="2400" dirty="0"/>
              <a:t>vs. 1-12 </a:t>
            </a:r>
          </a:p>
          <a:p>
            <a:pPr marL="0" indent="0">
              <a:buNone/>
            </a:pPr>
            <a:endParaRPr lang="en-US" sz="1000" dirty="0"/>
          </a:p>
          <a:p>
            <a:pPr marL="0" indent="0">
              <a:buNone/>
            </a:pPr>
            <a:r>
              <a:rPr lang="en-US" sz="3200" dirty="0"/>
              <a:t>    Caleb, Othniel, Acsah  </a:t>
            </a:r>
            <a:r>
              <a:rPr lang="en-US" sz="2400" dirty="0"/>
              <a:t>vs. 13-19</a:t>
            </a:r>
          </a:p>
          <a:p>
            <a:pPr marL="0" indent="0">
              <a:buNone/>
            </a:pPr>
            <a:endParaRPr lang="en-US" sz="1000" dirty="0"/>
          </a:p>
          <a:p>
            <a:pPr marL="0" indent="0">
              <a:buNone/>
            </a:pPr>
            <a:r>
              <a:rPr lang="en-US" sz="3200" dirty="0"/>
              <a:t>        All of the towns, geographically  </a:t>
            </a:r>
            <a:r>
              <a:rPr lang="en-US" sz="2400" dirty="0"/>
              <a:t>vs. 20 – 62</a:t>
            </a:r>
          </a:p>
          <a:p>
            <a:pPr marL="0" indent="0">
              <a:buNone/>
            </a:pPr>
            <a:endParaRPr lang="en-US" sz="1000" dirty="0"/>
          </a:p>
          <a:p>
            <a:pPr marL="0" indent="0">
              <a:buNone/>
            </a:pPr>
            <a:r>
              <a:rPr lang="en-US" sz="2400" dirty="0"/>
              <a:t>                </a:t>
            </a:r>
            <a:r>
              <a:rPr lang="en-US" sz="3200" dirty="0"/>
              <a:t>Concluding comment  </a:t>
            </a:r>
            <a:r>
              <a:rPr lang="en-US" sz="2400" dirty="0"/>
              <a:t>vs. 63</a:t>
            </a:r>
            <a:endParaRPr lang="en-US" sz="3200" dirty="0"/>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786" y="5257800"/>
            <a:ext cx="1827406" cy="137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372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15E31-C038-4ABC-B2CF-7C11143CB961}"/>
              </a:ext>
            </a:extLst>
          </p:cNvPr>
          <p:cNvSpPr>
            <a:spLocks noGrp="1"/>
          </p:cNvSpPr>
          <p:nvPr>
            <p:ph type="title"/>
          </p:nvPr>
        </p:nvSpPr>
        <p:spPr>
          <a:xfrm>
            <a:off x="628650" y="-966"/>
            <a:ext cx="7886700" cy="1325563"/>
          </a:xfrm>
        </p:spPr>
        <p:txBody>
          <a:bodyPr>
            <a:normAutofit/>
          </a:bodyPr>
          <a:lstStyle/>
          <a:p>
            <a:pPr algn="ctr"/>
            <a:r>
              <a:rPr lang="en-US" sz="3200" dirty="0"/>
              <a:t>Caleb, Othniel and Acsah: </a:t>
            </a:r>
            <a:br>
              <a:rPr lang="en-US" sz="3200" dirty="0"/>
            </a:br>
            <a:r>
              <a:rPr lang="en-US" sz="3200" dirty="0"/>
              <a:t>Models of faith for us today</a:t>
            </a:r>
          </a:p>
        </p:txBody>
      </p:sp>
      <p:sp>
        <p:nvSpPr>
          <p:cNvPr id="7" name="Content Placeholder 6">
            <a:extLst>
              <a:ext uri="{FF2B5EF4-FFF2-40B4-BE49-F238E27FC236}">
                <a16:creationId xmlns:a16="http://schemas.microsoft.com/office/drawing/2014/main" id="{5365D1FB-874E-4364-8F42-4752F257AA59}"/>
              </a:ext>
            </a:extLst>
          </p:cNvPr>
          <p:cNvSpPr>
            <a:spLocks noGrp="1"/>
          </p:cNvSpPr>
          <p:nvPr>
            <p:ph idx="1"/>
          </p:nvPr>
        </p:nvSpPr>
        <p:spPr>
          <a:xfrm>
            <a:off x="628649" y="1386448"/>
            <a:ext cx="8157543" cy="5042865"/>
          </a:xfrm>
        </p:spPr>
        <p:txBody>
          <a:bodyPr>
            <a:normAutofit/>
          </a:bodyPr>
          <a:lstStyle/>
          <a:p>
            <a:pPr marL="0" indent="0">
              <a:buNone/>
            </a:pPr>
            <a:r>
              <a:rPr lang="en-US" sz="3200" dirty="0"/>
              <a:t>It is possible to have victory over sin in our lives.</a:t>
            </a:r>
          </a:p>
          <a:p>
            <a:pPr marL="0" indent="0">
              <a:buNone/>
            </a:pPr>
            <a:endParaRPr lang="en-US" sz="1200" dirty="0"/>
          </a:p>
          <a:p>
            <a:pPr marL="0" indent="0" algn="ctr">
              <a:buNone/>
            </a:pPr>
            <a:r>
              <a:rPr lang="en-US" dirty="0"/>
              <a:t>They believed the promises of God:</a:t>
            </a:r>
          </a:p>
          <a:p>
            <a:pPr marL="0" indent="0" algn="ctr">
              <a:buNone/>
            </a:pPr>
            <a:endParaRPr lang="en-US" sz="800" dirty="0"/>
          </a:p>
          <a:p>
            <a:pPr marL="0" indent="0" algn="ctr">
              <a:buNone/>
            </a:pPr>
            <a:r>
              <a:rPr lang="en-US" sz="2400" dirty="0"/>
              <a:t>Obey what I command you today.  </a:t>
            </a:r>
            <a:r>
              <a:rPr lang="en-US" sz="2400" u="sng" dirty="0"/>
              <a:t>I</a:t>
            </a:r>
            <a:r>
              <a:rPr lang="en-US" sz="2400" dirty="0"/>
              <a:t> </a:t>
            </a:r>
            <a:r>
              <a:rPr lang="en-US" sz="2400" u="sng" dirty="0"/>
              <a:t>will</a:t>
            </a:r>
            <a:r>
              <a:rPr lang="en-US" sz="2400" dirty="0"/>
              <a:t> </a:t>
            </a:r>
            <a:r>
              <a:rPr lang="en-US" sz="2400" u="sng" dirty="0"/>
              <a:t>drive</a:t>
            </a:r>
            <a:r>
              <a:rPr lang="en-US" sz="2400" dirty="0"/>
              <a:t> </a:t>
            </a:r>
            <a:r>
              <a:rPr lang="en-US" sz="2400" u="sng" dirty="0"/>
              <a:t>out</a:t>
            </a:r>
            <a:r>
              <a:rPr lang="en-US" sz="2400" dirty="0"/>
              <a:t> </a:t>
            </a:r>
            <a:r>
              <a:rPr lang="en-US" sz="2400" u="sng" dirty="0"/>
              <a:t>before</a:t>
            </a:r>
            <a:r>
              <a:rPr lang="en-US" sz="2400" dirty="0"/>
              <a:t> </a:t>
            </a:r>
            <a:r>
              <a:rPr lang="en-US" sz="2400" u="sng" dirty="0"/>
              <a:t>you</a:t>
            </a:r>
            <a:r>
              <a:rPr lang="en-US" sz="2400" dirty="0"/>
              <a:t> the Amorites, Canaanites, Hittites, Perizzites, Hivites and Jebusites. </a:t>
            </a:r>
          </a:p>
          <a:p>
            <a:pPr marL="0" indent="0" algn="ctr">
              <a:buNone/>
            </a:pPr>
            <a:r>
              <a:rPr lang="en-US" sz="2400" dirty="0"/>
              <a:t> Exodus 34:11</a:t>
            </a:r>
          </a:p>
          <a:p>
            <a:pPr marL="0" indent="0" algn="ctr">
              <a:buNone/>
            </a:pPr>
            <a:endParaRPr lang="en-US" sz="800" dirty="0"/>
          </a:p>
          <a:p>
            <a:pPr marL="0" indent="0" algn="ctr">
              <a:buNone/>
            </a:pPr>
            <a:r>
              <a:rPr lang="en-US" sz="2400" dirty="0"/>
              <a:t>I will give you every place you set your foot.  </a:t>
            </a:r>
          </a:p>
          <a:p>
            <a:pPr marL="0" indent="0" algn="ctr">
              <a:buNone/>
            </a:pPr>
            <a:r>
              <a:rPr lang="en-US" sz="2400" dirty="0"/>
              <a:t>Joshua 1:3</a:t>
            </a:r>
          </a:p>
          <a:p>
            <a:pPr marL="0" indent="0">
              <a:buNone/>
            </a:pPr>
            <a:endParaRPr lang="en-US" dirty="0"/>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786" y="5257800"/>
            <a:ext cx="1827406" cy="137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990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15E31-C038-4ABC-B2CF-7C11143CB961}"/>
              </a:ext>
            </a:extLst>
          </p:cNvPr>
          <p:cNvSpPr>
            <a:spLocks noGrp="1"/>
          </p:cNvSpPr>
          <p:nvPr>
            <p:ph type="title"/>
          </p:nvPr>
        </p:nvSpPr>
        <p:spPr>
          <a:xfrm>
            <a:off x="628650" y="-966"/>
            <a:ext cx="7886700" cy="1325563"/>
          </a:xfrm>
        </p:spPr>
        <p:txBody>
          <a:bodyPr>
            <a:normAutofit/>
          </a:bodyPr>
          <a:lstStyle/>
          <a:p>
            <a:pPr algn="ctr"/>
            <a:r>
              <a:rPr lang="en-US" sz="3200" dirty="0"/>
              <a:t>Caleb, Othniel and Acsah: </a:t>
            </a:r>
            <a:br>
              <a:rPr lang="en-US" sz="3200" dirty="0"/>
            </a:br>
            <a:r>
              <a:rPr lang="en-US" sz="3200" dirty="0"/>
              <a:t>Models of faith for us today</a:t>
            </a:r>
          </a:p>
        </p:txBody>
      </p:sp>
      <p:sp>
        <p:nvSpPr>
          <p:cNvPr id="7" name="Content Placeholder 6">
            <a:extLst>
              <a:ext uri="{FF2B5EF4-FFF2-40B4-BE49-F238E27FC236}">
                <a16:creationId xmlns:a16="http://schemas.microsoft.com/office/drawing/2014/main" id="{5365D1FB-874E-4364-8F42-4752F257AA59}"/>
              </a:ext>
            </a:extLst>
          </p:cNvPr>
          <p:cNvSpPr>
            <a:spLocks noGrp="1"/>
          </p:cNvSpPr>
          <p:nvPr>
            <p:ph idx="1"/>
          </p:nvPr>
        </p:nvSpPr>
        <p:spPr>
          <a:xfrm>
            <a:off x="628650" y="1386448"/>
            <a:ext cx="8157542" cy="5042865"/>
          </a:xfrm>
        </p:spPr>
        <p:txBody>
          <a:bodyPr>
            <a:normAutofit/>
          </a:bodyPr>
          <a:lstStyle/>
          <a:p>
            <a:pPr marL="0" indent="0">
              <a:buNone/>
            </a:pPr>
            <a:r>
              <a:rPr lang="en-US" sz="3200" dirty="0"/>
              <a:t>It is possible to have victory over sin in our lives.</a:t>
            </a:r>
          </a:p>
          <a:p>
            <a:pPr marL="0" indent="0">
              <a:buNone/>
            </a:pPr>
            <a:endParaRPr lang="en-US" sz="800" dirty="0"/>
          </a:p>
          <a:p>
            <a:pPr marL="0" indent="0" algn="ctr">
              <a:buNone/>
            </a:pPr>
            <a:r>
              <a:rPr lang="en-US" dirty="0"/>
              <a:t>Not: sinless perfection</a:t>
            </a:r>
          </a:p>
          <a:p>
            <a:pPr marL="0" indent="0" algn="ctr">
              <a:buNone/>
            </a:pPr>
            <a:r>
              <a:rPr lang="en-US" dirty="0"/>
              <a:t>But – lives more and more in tune with God’s will.</a:t>
            </a:r>
          </a:p>
          <a:p>
            <a:pPr marL="0" indent="0">
              <a:buNone/>
            </a:pPr>
            <a:endParaRPr lang="en-US" dirty="0"/>
          </a:p>
          <a:p>
            <a:pPr marL="0" indent="0" algn="ctr">
              <a:buNone/>
            </a:pPr>
            <a:r>
              <a:rPr lang="en-US" dirty="0"/>
              <a:t>Determine to follow the Lord </a:t>
            </a:r>
            <a:r>
              <a:rPr lang="en-US" u="sng" dirty="0"/>
              <a:t>whole-heartedly</a:t>
            </a:r>
            <a:r>
              <a:rPr lang="en-US" dirty="0"/>
              <a:t>.</a:t>
            </a:r>
          </a:p>
          <a:p>
            <a:pPr marL="0" indent="0" algn="ctr">
              <a:buNone/>
            </a:pPr>
            <a:endParaRPr lang="en-US" sz="800" dirty="0"/>
          </a:p>
          <a:p>
            <a:pPr marL="0" indent="0" algn="ctr">
              <a:buNone/>
            </a:pPr>
            <a:r>
              <a:rPr lang="en-US" dirty="0"/>
              <a:t>Get rid of everything that hinders… </a:t>
            </a:r>
          </a:p>
          <a:p>
            <a:pPr marL="0" indent="0" algn="ctr">
              <a:buNone/>
            </a:pPr>
            <a:r>
              <a:rPr lang="en-US" sz="2400" dirty="0"/>
              <a:t>Hebrews 12:1</a:t>
            </a:r>
          </a:p>
          <a:p>
            <a:pPr marL="0" indent="0" algn="ctr">
              <a:buNone/>
            </a:pPr>
            <a:endParaRPr lang="en-US" sz="800" dirty="0"/>
          </a:p>
          <a:p>
            <a:pPr marL="0" indent="0">
              <a:buNone/>
            </a:pPr>
            <a:r>
              <a:rPr lang="en-US" sz="2400" dirty="0"/>
              <a:t>          “Stuffing” – takes away from God’s best</a:t>
            </a:r>
          </a:p>
          <a:p>
            <a:pPr marL="0" indent="0" algn="ctr">
              <a:buNone/>
            </a:pPr>
            <a:endParaRPr lang="en-US" sz="3200" dirty="0"/>
          </a:p>
          <a:p>
            <a:pPr marL="0" indent="0">
              <a:buNone/>
            </a:pPr>
            <a:endParaRPr lang="en-US" sz="1200" dirty="0"/>
          </a:p>
          <a:p>
            <a:pPr marL="0" indent="0">
              <a:buNone/>
            </a:pPr>
            <a:endParaRPr lang="en-US" dirty="0"/>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786" y="5257800"/>
            <a:ext cx="1827406" cy="137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201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15E31-C038-4ABC-B2CF-7C11143CB961}"/>
              </a:ext>
            </a:extLst>
          </p:cNvPr>
          <p:cNvSpPr>
            <a:spLocks noGrp="1"/>
          </p:cNvSpPr>
          <p:nvPr>
            <p:ph type="title"/>
          </p:nvPr>
        </p:nvSpPr>
        <p:spPr>
          <a:xfrm>
            <a:off x="628650" y="-966"/>
            <a:ext cx="7886700" cy="1325563"/>
          </a:xfrm>
        </p:spPr>
        <p:txBody>
          <a:bodyPr>
            <a:normAutofit/>
          </a:bodyPr>
          <a:lstStyle/>
          <a:p>
            <a:pPr algn="ctr"/>
            <a:r>
              <a:rPr lang="en-US" sz="3200" dirty="0"/>
              <a:t>Caleb, Othniel and Acsah: </a:t>
            </a:r>
            <a:br>
              <a:rPr lang="en-US" sz="3200" dirty="0"/>
            </a:br>
            <a:r>
              <a:rPr lang="en-US" sz="3200" dirty="0"/>
              <a:t>Models of faith for us today</a:t>
            </a:r>
          </a:p>
        </p:txBody>
      </p:sp>
      <p:sp>
        <p:nvSpPr>
          <p:cNvPr id="7" name="Content Placeholder 6">
            <a:extLst>
              <a:ext uri="{FF2B5EF4-FFF2-40B4-BE49-F238E27FC236}">
                <a16:creationId xmlns:a16="http://schemas.microsoft.com/office/drawing/2014/main" id="{5365D1FB-874E-4364-8F42-4752F257AA59}"/>
              </a:ext>
            </a:extLst>
          </p:cNvPr>
          <p:cNvSpPr>
            <a:spLocks noGrp="1"/>
          </p:cNvSpPr>
          <p:nvPr>
            <p:ph idx="1"/>
          </p:nvPr>
        </p:nvSpPr>
        <p:spPr>
          <a:xfrm>
            <a:off x="628650" y="1386448"/>
            <a:ext cx="8157542" cy="5042865"/>
          </a:xfrm>
        </p:spPr>
        <p:txBody>
          <a:bodyPr>
            <a:normAutofit/>
          </a:bodyPr>
          <a:lstStyle/>
          <a:p>
            <a:pPr marL="0" indent="0">
              <a:buNone/>
            </a:pPr>
            <a:r>
              <a:rPr lang="en-US" sz="3200" dirty="0"/>
              <a:t>It is possible to have victory over sin in our lives.</a:t>
            </a:r>
          </a:p>
          <a:p>
            <a:pPr marL="0" indent="0">
              <a:buNone/>
            </a:pPr>
            <a:endParaRPr lang="en-US" sz="1200" dirty="0"/>
          </a:p>
          <a:p>
            <a:pPr marL="0" indent="0">
              <a:buNone/>
            </a:pPr>
            <a:r>
              <a:rPr lang="en-US" sz="3200" dirty="0"/>
              <a:t>Acsah – having a spirit like Caleb.</a:t>
            </a:r>
          </a:p>
          <a:p>
            <a:pPr marL="0" indent="0">
              <a:buNone/>
            </a:pPr>
            <a:endParaRPr lang="en-US" sz="900" dirty="0"/>
          </a:p>
          <a:p>
            <a:pPr marL="0" indent="0" algn="ctr">
              <a:buNone/>
            </a:pPr>
            <a:r>
              <a:rPr lang="en-US" sz="2400" dirty="0"/>
              <a:t>If you then, though you are evil, know how to give good gifts to your children, how much more will your Father in heaven give good gifts to those who ask Him?  </a:t>
            </a:r>
          </a:p>
          <a:p>
            <a:pPr marL="0" indent="0" algn="ctr">
              <a:buNone/>
            </a:pPr>
            <a:r>
              <a:rPr lang="en-US" sz="2400" dirty="0"/>
              <a:t>Matthew 7:11</a:t>
            </a:r>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786" y="5257800"/>
            <a:ext cx="1827406" cy="137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563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7CE9F-934D-4769-A627-41F90554BDD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3F6BACE-FF25-4C83-9F45-E9F5AC46CF7B}"/>
              </a:ext>
            </a:extLst>
          </p:cNvPr>
          <p:cNvSpPr>
            <a:spLocks noGrp="1"/>
          </p:cNvSpPr>
          <p:nvPr>
            <p:ph type="subTitle" idx="1"/>
          </p:nvPr>
        </p:nvSpPr>
        <p:spPr/>
        <p:txBody>
          <a:bodyPr/>
          <a:lstStyle/>
          <a:p>
            <a:endParaRPr lang="en-US"/>
          </a:p>
        </p:txBody>
      </p:sp>
      <p:pic>
        <p:nvPicPr>
          <p:cNvPr id="1026" name="Picture 2" descr="Image result for Sacandaga Bible Conference">
            <a:extLst>
              <a:ext uri="{FF2B5EF4-FFF2-40B4-BE49-F238E27FC236}">
                <a16:creationId xmlns:a16="http://schemas.microsoft.com/office/drawing/2014/main" id="{E38D8278-0C1B-496C-8E66-A405025C0B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4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932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15E31-C038-4ABC-B2CF-7C11143CB961}"/>
              </a:ext>
            </a:extLst>
          </p:cNvPr>
          <p:cNvSpPr>
            <a:spLocks noGrp="1"/>
          </p:cNvSpPr>
          <p:nvPr>
            <p:ph type="title"/>
          </p:nvPr>
        </p:nvSpPr>
        <p:spPr>
          <a:xfrm>
            <a:off x="628650" y="-966"/>
            <a:ext cx="7886700" cy="1325563"/>
          </a:xfrm>
        </p:spPr>
        <p:txBody>
          <a:bodyPr>
            <a:normAutofit/>
          </a:bodyPr>
          <a:lstStyle/>
          <a:p>
            <a:pPr algn="ctr"/>
            <a:r>
              <a:rPr lang="en-US" sz="3200" dirty="0"/>
              <a:t>Caleb, Othniel and Acsah: </a:t>
            </a:r>
            <a:br>
              <a:rPr lang="en-US" sz="3200" dirty="0"/>
            </a:br>
            <a:r>
              <a:rPr lang="en-US" sz="3200" dirty="0"/>
              <a:t>Models of faith for us today</a:t>
            </a:r>
          </a:p>
        </p:txBody>
      </p:sp>
      <p:sp>
        <p:nvSpPr>
          <p:cNvPr id="7" name="Content Placeholder 6">
            <a:extLst>
              <a:ext uri="{FF2B5EF4-FFF2-40B4-BE49-F238E27FC236}">
                <a16:creationId xmlns:a16="http://schemas.microsoft.com/office/drawing/2014/main" id="{5365D1FB-874E-4364-8F42-4752F257AA59}"/>
              </a:ext>
            </a:extLst>
          </p:cNvPr>
          <p:cNvSpPr>
            <a:spLocks noGrp="1"/>
          </p:cNvSpPr>
          <p:nvPr>
            <p:ph idx="1"/>
          </p:nvPr>
        </p:nvSpPr>
        <p:spPr>
          <a:xfrm>
            <a:off x="628650" y="1386448"/>
            <a:ext cx="8157542" cy="5042865"/>
          </a:xfrm>
        </p:spPr>
        <p:txBody>
          <a:bodyPr>
            <a:normAutofit/>
          </a:bodyPr>
          <a:lstStyle/>
          <a:p>
            <a:pPr marL="0" indent="0">
              <a:buNone/>
            </a:pPr>
            <a:r>
              <a:rPr lang="en-US" sz="3200" dirty="0"/>
              <a:t>It is possible to have victory over sin in our lives.</a:t>
            </a:r>
          </a:p>
          <a:p>
            <a:pPr marL="0" indent="0">
              <a:buNone/>
            </a:pPr>
            <a:endParaRPr lang="en-US" sz="1200" dirty="0"/>
          </a:p>
          <a:p>
            <a:pPr marL="0" indent="0">
              <a:buNone/>
            </a:pPr>
            <a:r>
              <a:rPr lang="en-US" sz="3200" dirty="0"/>
              <a:t>Acsah – having a spirit like Caleb.</a:t>
            </a:r>
          </a:p>
          <a:p>
            <a:pPr marL="0" indent="0">
              <a:buNone/>
            </a:pPr>
            <a:endParaRPr lang="en-US" sz="800" dirty="0"/>
          </a:p>
          <a:p>
            <a:pPr marL="0" indent="0">
              <a:buNone/>
            </a:pPr>
            <a:r>
              <a:rPr lang="en-US" sz="3200" dirty="0"/>
              <a:t>Role models in church history through today:</a:t>
            </a:r>
          </a:p>
          <a:p>
            <a:pPr marL="0" indent="0">
              <a:buNone/>
            </a:pPr>
            <a:endParaRPr lang="en-US" sz="800" dirty="0"/>
          </a:p>
          <a:p>
            <a:pPr marL="0" indent="0">
              <a:buNone/>
            </a:pPr>
            <a:r>
              <a:rPr lang="en-US" dirty="0"/>
              <a:t>     Jim Elliot      Amy Carmichael    George Mueller</a:t>
            </a:r>
          </a:p>
          <a:p>
            <a:pPr marL="0" indent="0">
              <a:buNone/>
            </a:pPr>
            <a:r>
              <a:rPr lang="en-US" dirty="0"/>
              <a:t>Elizabeth Elliot    George Whitefield      Isobel Kuhn  </a:t>
            </a:r>
          </a:p>
          <a:p>
            <a:pPr marL="0" indent="0">
              <a:buNone/>
            </a:pPr>
            <a:r>
              <a:rPr lang="en-US" dirty="0"/>
              <a:t>Martin Luther   Gladys Aylward     Hudson Taylor</a:t>
            </a:r>
          </a:p>
          <a:p>
            <a:pPr marL="0" indent="0">
              <a:buNone/>
            </a:pPr>
            <a:r>
              <a:rPr lang="en-US" dirty="0"/>
              <a:t>                              John MacArthur</a:t>
            </a:r>
          </a:p>
          <a:p>
            <a:pPr marL="0" indent="0">
              <a:buNone/>
            </a:pPr>
            <a:endParaRPr lang="en-US" dirty="0"/>
          </a:p>
          <a:p>
            <a:pPr marL="0" indent="0">
              <a:buNone/>
            </a:pPr>
            <a:endParaRPr lang="en-US" sz="900" dirty="0"/>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786" y="5257800"/>
            <a:ext cx="1827406" cy="137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388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428DB-59A2-47E1-B3E0-376558A9E8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23F6EB-0336-48FF-9E92-A5025D307A86}"/>
              </a:ext>
            </a:extLst>
          </p:cNvPr>
          <p:cNvSpPr>
            <a:spLocks noGrp="1"/>
          </p:cNvSpPr>
          <p:nvPr>
            <p:ph idx="1"/>
          </p:nvPr>
        </p:nvSpPr>
        <p:spPr/>
        <p:txBody>
          <a:bodyPr/>
          <a:lstStyle/>
          <a:p>
            <a:endParaRPr lang="en-US"/>
          </a:p>
        </p:txBody>
      </p:sp>
      <p:pic>
        <p:nvPicPr>
          <p:cNvPr id="16386" name="Picture 2" descr="Image result for country church images">
            <a:extLst>
              <a:ext uri="{FF2B5EF4-FFF2-40B4-BE49-F238E27FC236}">
                <a16:creationId xmlns:a16="http://schemas.microsoft.com/office/drawing/2014/main" id="{3F515D0C-981E-47BA-95EC-45A394ABCD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050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FEA44C7-2D4F-4482-9CA6-4D00E6D91199}"/>
              </a:ext>
            </a:extLst>
          </p:cNvPr>
          <p:cNvSpPr txBox="1"/>
          <p:nvPr/>
        </p:nvSpPr>
        <p:spPr>
          <a:xfrm>
            <a:off x="5380383" y="1311965"/>
            <a:ext cx="3308919" cy="1107996"/>
          </a:xfrm>
          <a:prstGeom prst="rect">
            <a:avLst/>
          </a:prstGeom>
          <a:noFill/>
        </p:spPr>
        <p:txBody>
          <a:bodyPr wrap="none" rtlCol="0">
            <a:spAutoFit/>
          </a:bodyPr>
          <a:lstStyle/>
          <a:p>
            <a:pPr algn="ctr"/>
            <a:r>
              <a:rPr lang="en-US" sz="2000" dirty="0">
                <a:solidFill>
                  <a:schemeClr val="bg1"/>
                </a:solidFill>
              </a:rPr>
              <a:t>As iron sharpens iron,</a:t>
            </a:r>
          </a:p>
          <a:p>
            <a:pPr algn="ctr"/>
            <a:r>
              <a:rPr lang="en-US" sz="2000" dirty="0">
                <a:solidFill>
                  <a:schemeClr val="bg1"/>
                </a:solidFill>
              </a:rPr>
              <a:t>so one man sharpens another.</a:t>
            </a:r>
          </a:p>
          <a:p>
            <a:pPr algn="ctr"/>
            <a:endParaRPr lang="en-US" sz="800" dirty="0">
              <a:solidFill>
                <a:schemeClr val="bg1"/>
              </a:solidFill>
            </a:endParaRPr>
          </a:p>
          <a:p>
            <a:pPr algn="ctr"/>
            <a:r>
              <a:rPr lang="en-US" dirty="0">
                <a:solidFill>
                  <a:schemeClr val="bg1"/>
                </a:solidFill>
              </a:rPr>
              <a:t>Proverbs 27:17</a:t>
            </a:r>
          </a:p>
        </p:txBody>
      </p:sp>
    </p:spTree>
    <p:extLst>
      <p:ext uri="{BB962C8B-B14F-4D97-AF65-F5344CB8AC3E}">
        <p14:creationId xmlns:p14="http://schemas.microsoft.com/office/powerpoint/2010/main" val="121883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4288-F36F-4DD4-B3CF-C6C338E7D68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1877BDB-D3A9-4DA3-8DA5-8861C6830C0A}"/>
              </a:ext>
            </a:extLst>
          </p:cNvPr>
          <p:cNvSpPr>
            <a:spLocks noGrp="1"/>
          </p:cNvSpPr>
          <p:nvPr>
            <p:ph type="subTitle" idx="1"/>
          </p:nvPr>
        </p:nvSpPr>
        <p:spPr/>
        <p:txBody>
          <a:bodyPr/>
          <a:lstStyle/>
          <a:p>
            <a:endParaRPr lang="en-US"/>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66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ED277F2-FBBF-4830-B8B1-5AB64F19EFAC}"/>
              </a:ext>
            </a:extLst>
          </p:cNvPr>
          <p:cNvSpPr txBox="1"/>
          <p:nvPr/>
        </p:nvSpPr>
        <p:spPr>
          <a:xfrm>
            <a:off x="540028" y="251793"/>
            <a:ext cx="2342308" cy="1107996"/>
          </a:xfrm>
          <a:prstGeom prst="rect">
            <a:avLst/>
          </a:prstGeom>
          <a:noFill/>
        </p:spPr>
        <p:txBody>
          <a:bodyPr wrap="none" rtlCol="0">
            <a:spAutoFit/>
          </a:bodyPr>
          <a:lstStyle/>
          <a:p>
            <a:pPr algn="ctr"/>
            <a:r>
              <a:rPr lang="en-US" sz="2000" i="1" dirty="0">
                <a:solidFill>
                  <a:schemeClr val="bg1"/>
                </a:solidFill>
              </a:rPr>
              <a:t>I will never leave you</a:t>
            </a:r>
          </a:p>
          <a:p>
            <a:pPr algn="ctr"/>
            <a:r>
              <a:rPr lang="en-US" sz="2000" i="1" dirty="0">
                <a:solidFill>
                  <a:schemeClr val="bg1"/>
                </a:solidFill>
              </a:rPr>
              <a:t>nor forsake you.</a:t>
            </a:r>
          </a:p>
          <a:p>
            <a:pPr algn="ctr"/>
            <a:endParaRPr lang="en-US" sz="800" i="1" dirty="0">
              <a:solidFill>
                <a:schemeClr val="bg1"/>
              </a:solidFill>
            </a:endParaRPr>
          </a:p>
          <a:p>
            <a:pPr algn="ctr"/>
            <a:r>
              <a:rPr lang="en-US" i="1" dirty="0">
                <a:solidFill>
                  <a:schemeClr val="bg1"/>
                </a:solidFill>
              </a:rPr>
              <a:t>Joshua 1:5</a:t>
            </a:r>
          </a:p>
        </p:txBody>
      </p:sp>
      <p:sp>
        <p:nvSpPr>
          <p:cNvPr id="5" name="Rectangle 4">
            <a:extLst>
              <a:ext uri="{FF2B5EF4-FFF2-40B4-BE49-F238E27FC236}">
                <a16:creationId xmlns:a16="http://schemas.microsoft.com/office/drawing/2014/main" id="{BA6A5AA9-C293-4486-AA78-DEB1C0B3C3B0}"/>
              </a:ext>
            </a:extLst>
          </p:cNvPr>
          <p:cNvSpPr/>
          <p:nvPr/>
        </p:nvSpPr>
        <p:spPr>
          <a:xfrm>
            <a:off x="0" y="6453809"/>
            <a:ext cx="1272209" cy="40288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6924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9DB95-2956-44E7-9A6B-4A3AD76D223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21EBDC08-4CF2-4803-B2E0-311A33690F0F}"/>
              </a:ext>
            </a:extLst>
          </p:cNvPr>
          <p:cNvSpPr>
            <a:spLocks noGrp="1"/>
          </p:cNvSpPr>
          <p:nvPr>
            <p:ph idx="1"/>
          </p:nvPr>
        </p:nvSpPr>
        <p:spPr/>
        <p:txBody>
          <a:bodyPr/>
          <a:lstStyle/>
          <a:p>
            <a:pPr marL="0" indent="0">
              <a:buNone/>
            </a:pPr>
            <a:r>
              <a:rPr lang="en-US" dirty="0"/>
              <a:t> </a:t>
            </a:r>
          </a:p>
        </p:txBody>
      </p:sp>
      <p:pic>
        <p:nvPicPr>
          <p:cNvPr id="4" name="Picture 2" descr="Image result for Land conquered Joshua 12 and 13">
            <a:extLst>
              <a:ext uri="{FF2B5EF4-FFF2-40B4-BE49-F238E27FC236}">
                <a16:creationId xmlns:a16="http://schemas.microsoft.com/office/drawing/2014/main" id="{DC1DC878-4A21-4273-AB80-5F21DB05AB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6608" y="0"/>
            <a:ext cx="48768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53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D6C5D-D32D-45B4-8101-D737071FBB72}"/>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FF05BF9F-FCB7-43EE-99D4-CFC392311CEB}"/>
              </a:ext>
            </a:extLst>
          </p:cNvPr>
          <p:cNvSpPr>
            <a:spLocks noGrp="1"/>
          </p:cNvSpPr>
          <p:nvPr>
            <p:ph idx="1"/>
          </p:nvPr>
        </p:nvSpPr>
        <p:spPr/>
        <p:txBody>
          <a:bodyPr/>
          <a:lstStyle/>
          <a:p>
            <a:pPr marL="0" indent="0">
              <a:buNone/>
            </a:pPr>
            <a:r>
              <a:rPr lang="en-US" dirty="0"/>
              <a:t> </a:t>
            </a:r>
          </a:p>
        </p:txBody>
      </p:sp>
      <p:pic>
        <p:nvPicPr>
          <p:cNvPr id="4" name="Picture 2" descr="Image result for Reuben, Ephraim and the half tribe of Manasseh">
            <a:extLst>
              <a:ext uri="{FF2B5EF4-FFF2-40B4-BE49-F238E27FC236}">
                <a16:creationId xmlns:a16="http://schemas.microsoft.com/office/drawing/2014/main" id="{97D9377B-EC52-4ABC-88D2-F17ACE4C8F90}"/>
              </a:ext>
            </a:extLst>
          </p:cNvPr>
          <p:cNvPicPr>
            <a:picLocks noChangeAspect="1" noChangeArrowheads="1"/>
          </p:cNvPicPr>
          <p:nvPr/>
        </p:nvPicPr>
        <p:blipFill>
          <a:blip r:embed="rId2" cstate="print"/>
          <a:srcRect/>
          <a:stretch>
            <a:fillRect/>
          </a:stretch>
        </p:blipFill>
        <p:spPr bwMode="auto">
          <a:xfrm>
            <a:off x="2362200" y="-18898"/>
            <a:ext cx="4419600" cy="6876898"/>
          </a:xfrm>
          <a:prstGeom prst="rect">
            <a:avLst/>
          </a:prstGeom>
          <a:noFill/>
        </p:spPr>
      </p:pic>
    </p:spTree>
    <p:extLst>
      <p:ext uri="{BB962C8B-B14F-4D97-AF65-F5344CB8AC3E}">
        <p14:creationId xmlns:p14="http://schemas.microsoft.com/office/powerpoint/2010/main" val="90332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15E31-C038-4ABC-B2CF-7C11143CB961}"/>
              </a:ext>
            </a:extLst>
          </p:cNvPr>
          <p:cNvSpPr>
            <a:spLocks noGrp="1"/>
          </p:cNvSpPr>
          <p:nvPr>
            <p:ph type="title"/>
          </p:nvPr>
        </p:nvSpPr>
        <p:spPr>
          <a:xfrm>
            <a:off x="628650" y="-191465"/>
            <a:ext cx="7886700" cy="1325563"/>
          </a:xfrm>
        </p:spPr>
        <p:txBody>
          <a:bodyPr>
            <a:normAutofit/>
          </a:bodyPr>
          <a:lstStyle/>
          <a:p>
            <a:pPr algn="ctr"/>
            <a:r>
              <a:rPr lang="en-US" sz="3600" dirty="0"/>
              <a:t>Joshua 15</a:t>
            </a:r>
          </a:p>
        </p:txBody>
      </p:sp>
      <p:sp>
        <p:nvSpPr>
          <p:cNvPr id="7" name="Content Placeholder 6">
            <a:extLst>
              <a:ext uri="{FF2B5EF4-FFF2-40B4-BE49-F238E27FC236}">
                <a16:creationId xmlns:a16="http://schemas.microsoft.com/office/drawing/2014/main" id="{5365D1FB-874E-4364-8F42-4752F257AA59}"/>
              </a:ext>
            </a:extLst>
          </p:cNvPr>
          <p:cNvSpPr>
            <a:spLocks noGrp="1"/>
          </p:cNvSpPr>
          <p:nvPr>
            <p:ph idx="1"/>
          </p:nvPr>
        </p:nvSpPr>
        <p:spPr>
          <a:xfrm>
            <a:off x="628650" y="1134098"/>
            <a:ext cx="7886700" cy="5042865"/>
          </a:xfrm>
        </p:spPr>
        <p:txBody>
          <a:bodyPr>
            <a:normAutofit/>
          </a:bodyPr>
          <a:lstStyle/>
          <a:p>
            <a:pPr marL="0" indent="0">
              <a:buNone/>
            </a:pPr>
            <a:r>
              <a:rPr lang="en-US" sz="3200" dirty="0"/>
              <a:t>The outer boundary of Judah  </a:t>
            </a:r>
            <a:r>
              <a:rPr lang="en-US" sz="2400" dirty="0"/>
              <a:t>vs. 1-12 </a:t>
            </a:r>
          </a:p>
          <a:p>
            <a:pPr marL="0" indent="0">
              <a:buNone/>
            </a:pPr>
            <a:endParaRPr lang="en-US" sz="1000" dirty="0"/>
          </a:p>
          <a:p>
            <a:pPr marL="0" indent="0">
              <a:buNone/>
            </a:pPr>
            <a:r>
              <a:rPr lang="en-US" sz="3200" dirty="0"/>
              <a:t>    Caleb, Othniel, Acsah  </a:t>
            </a:r>
            <a:r>
              <a:rPr lang="en-US" sz="2400" dirty="0"/>
              <a:t>vs. 13-19</a:t>
            </a:r>
          </a:p>
          <a:p>
            <a:pPr marL="0" indent="0">
              <a:buNone/>
            </a:pPr>
            <a:endParaRPr lang="en-US" sz="1000" dirty="0"/>
          </a:p>
          <a:p>
            <a:pPr marL="0" indent="0">
              <a:buNone/>
            </a:pPr>
            <a:r>
              <a:rPr lang="en-US" sz="3200" dirty="0"/>
              <a:t>        All of the towns, geographically  </a:t>
            </a:r>
            <a:r>
              <a:rPr lang="en-US" sz="2400" dirty="0"/>
              <a:t>vs. 20 – 62</a:t>
            </a:r>
          </a:p>
          <a:p>
            <a:pPr marL="0" indent="0">
              <a:buNone/>
            </a:pPr>
            <a:endParaRPr lang="en-US" sz="1000" dirty="0"/>
          </a:p>
          <a:p>
            <a:pPr marL="0" indent="0">
              <a:buNone/>
            </a:pPr>
            <a:r>
              <a:rPr lang="en-US" sz="2400" dirty="0"/>
              <a:t>                </a:t>
            </a:r>
            <a:r>
              <a:rPr lang="en-US" sz="3200" dirty="0"/>
              <a:t>Concluding comment  </a:t>
            </a:r>
            <a:r>
              <a:rPr lang="en-US" sz="2400" dirty="0"/>
              <a:t>vs. 63</a:t>
            </a:r>
            <a:endParaRPr lang="en-US" sz="3200" dirty="0"/>
          </a:p>
        </p:txBody>
      </p:sp>
      <p:pic>
        <p:nvPicPr>
          <p:cNvPr id="2050" name="Picture 2" descr="Image result for royal raindrops crabapple">
            <a:extLst>
              <a:ext uri="{FF2B5EF4-FFF2-40B4-BE49-F238E27FC236}">
                <a16:creationId xmlns:a16="http://schemas.microsoft.com/office/drawing/2014/main" id="{028CA96D-C3E0-4531-BB8E-9B5785008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8786" y="5257800"/>
            <a:ext cx="1827406" cy="137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7084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339A-A57D-4BAA-8C49-F400A256A4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BA6C35-B161-4B85-9018-025976D67566}"/>
              </a:ext>
            </a:extLst>
          </p:cNvPr>
          <p:cNvSpPr>
            <a:spLocks noGrp="1"/>
          </p:cNvSpPr>
          <p:nvPr>
            <p:ph idx="1"/>
          </p:nvPr>
        </p:nvSpPr>
        <p:spPr/>
        <p:txBody>
          <a:bodyPr/>
          <a:lstStyle/>
          <a:p>
            <a:endParaRPr lang="en-US"/>
          </a:p>
        </p:txBody>
      </p:sp>
      <p:sp>
        <p:nvSpPr>
          <p:cNvPr id="4" name="AutoShape 2" descr="Image result for Upper and Lower springs of Debir">
            <a:extLst>
              <a:ext uri="{FF2B5EF4-FFF2-40B4-BE49-F238E27FC236}">
                <a16:creationId xmlns:a16="http://schemas.microsoft.com/office/drawing/2014/main" id="{3AC06F6C-7A8D-4558-858D-5E77656864B2}"/>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0" name="Picture 4" descr="Image result for Upper and Lower springs of Debir">
            <a:extLst>
              <a:ext uri="{FF2B5EF4-FFF2-40B4-BE49-F238E27FC236}">
                <a16:creationId xmlns:a16="http://schemas.microsoft.com/office/drawing/2014/main" id="{6476433C-869E-4C76-B517-E79810CBD7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92964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416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2DBC3-3629-4F49-8664-E06BBCBA85C5}"/>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0188E0BC-D1B1-4F35-A907-1C2D3E608112}"/>
              </a:ext>
            </a:extLst>
          </p:cNvPr>
          <p:cNvSpPr>
            <a:spLocks noGrp="1"/>
          </p:cNvSpPr>
          <p:nvPr>
            <p:ph type="subTitle" idx="1"/>
          </p:nvPr>
        </p:nvSpPr>
        <p:spPr/>
        <p:txBody>
          <a:bodyPr/>
          <a:lstStyle/>
          <a:p>
            <a:r>
              <a:rPr lang="en-US" dirty="0"/>
              <a:t> </a:t>
            </a:r>
          </a:p>
        </p:txBody>
      </p:sp>
      <p:pic>
        <p:nvPicPr>
          <p:cNvPr id="1026" name="Picture 2" descr="Image result for Hebron and Debir in the Bible">
            <a:extLst>
              <a:ext uri="{FF2B5EF4-FFF2-40B4-BE49-F238E27FC236}">
                <a16:creationId xmlns:a16="http://schemas.microsoft.com/office/drawing/2014/main" id="{E1C2FCB1-32A3-4DB3-8729-1A4B91702A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2208" y="0"/>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8786A5FC-6C22-46BF-8D25-FE44B2D3DBA8}"/>
              </a:ext>
            </a:extLst>
          </p:cNvPr>
          <p:cNvSpPr/>
          <p:nvPr/>
        </p:nvSpPr>
        <p:spPr>
          <a:xfrm>
            <a:off x="2186607" y="3812381"/>
            <a:ext cx="1590263" cy="819945"/>
          </a:xfrm>
          <a:prstGeom prst="ellipse">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83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276A4-A7B7-4B74-BCE0-78C7B75E10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727E5D-0C6D-400F-9072-43087260287A}"/>
              </a:ext>
            </a:extLst>
          </p:cNvPr>
          <p:cNvSpPr>
            <a:spLocks noGrp="1"/>
          </p:cNvSpPr>
          <p:nvPr>
            <p:ph idx="1"/>
          </p:nvPr>
        </p:nvSpPr>
        <p:spPr/>
        <p:txBody>
          <a:bodyPr/>
          <a:lstStyle/>
          <a:p>
            <a:endParaRPr lang="en-US"/>
          </a:p>
        </p:txBody>
      </p:sp>
      <p:pic>
        <p:nvPicPr>
          <p:cNvPr id="5122" name="Picture 2" descr="Image result for mary on a donkey silhouette">
            <a:extLst>
              <a:ext uri="{FF2B5EF4-FFF2-40B4-BE49-F238E27FC236}">
                <a16:creationId xmlns:a16="http://schemas.microsoft.com/office/drawing/2014/main" id="{C59733B2-21E6-4BD8-86F8-BB5E13BB62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464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689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276A4-A7B7-4B74-BCE0-78C7B75E10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727E5D-0C6D-400F-9072-43087260287A}"/>
              </a:ext>
            </a:extLst>
          </p:cNvPr>
          <p:cNvSpPr>
            <a:spLocks noGrp="1"/>
          </p:cNvSpPr>
          <p:nvPr>
            <p:ph idx="1"/>
          </p:nvPr>
        </p:nvSpPr>
        <p:spPr/>
        <p:txBody>
          <a:bodyPr/>
          <a:lstStyle/>
          <a:p>
            <a:endParaRPr lang="en-US"/>
          </a:p>
        </p:txBody>
      </p:sp>
      <p:pic>
        <p:nvPicPr>
          <p:cNvPr id="5122" name="Picture 2" descr="Image result for mary on a donkey silhouette">
            <a:extLst>
              <a:ext uri="{FF2B5EF4-FFF2-40B4-BE49-F238E27FC236}">
                <a16:creationId xmlns:a16="http://schemas.microsoft.com/office/drawing/2014/main" id="{C59733B2-21E6-4BD8-86F8-BB5E13BB62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4644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29C76A0-DE65-4209-AADA-EC4D28206935}"/>
              </a:ext>
            </a:extLst>
          </p:cNvPr>
          <p:cNvSpPr txBox="1"/>
          <p:nvPr/>
        </p:nvSpPr>
        <p:spPr>
          <a:xfrm>
            <a:off x="450574" y="855486"/>
            <a:ext cx="2302875" cy="1508105"/>
          </a:xfrm>
          <a:prstGeom prst="rect">
            <a:avLst/>
          </a:prstGeom>
          <a:noFill/>
        </p:spPr>
        <p:txBody>
          <a:bodyPr wrap="none" rtlCol="0">
            <a:spAutoFit/>
          </a:bodyPr>
          <a:lstStyle/>
          <a:p>
            <a:r>
              <a:rPr lang="en-US" sz="2400" dirty="0">
                <a:solidFill>
                  <a:schemeClr val="bg1"/>
                </a:solidFill>
              </a:rPr>
              <a:t>Judges 1:1-2</a:t>
            </a:r>
          </a:p>
          <a:p>
            <a:endParaRPr lang="en-US" sz="1000" dirty="0">
              <a:solidFill>
                <a:schemeClr val="bg1"/>
              </a:solidFill>
            </a:endParaRPr>
          </a:p>
          <a:p>
            <a:r>
              <a:rPr lang="en-US" sz="2400" dirty="0">
                <a:solidFill>
                  <a:schemeClr val="bg1"/>
                </a:solidFill>
              </a:rPr>
              <a:t>   Judges  1:9-15</a:t>
            </a:r>
          </a:p>
          <a:p>
            <a:endParaRPr lang="en-US" sz="1000" dirty="0">
              <a:solidFill>
                <a:schemeClr val="bg1"/>
              </a:solidFill>
            </a:endParaRPr>
          </a:p>
          <a:p>
            <a:r>
              <a:rPr lang="en-US" sz="2400" dirty="0">
                <a:solidFill>
                  <a:schemeClr val="bg1"/>
                </a:solidFill>
              </a:rPr>
              <a:t>      Judges 3:7-11</a:t>
            </a:r>
          </a:p>
        </p:txBody>
      </p:sp>
    </p:spTree>
    <p:extLst>
      <p:ext uri="{BB962C8B-B14F-4D97-AF65-F5344CB8AC3E}">
        <p14:creationId xmlns:p14="http://schemas.microsoft.com/office/powerpoint/2010/main" val="1577508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661</TotalTime>
  <Words>483</Words>
  <Application>Microsoft Office PowerPoint</Application>
  <PresentationFormat>On-screen Show (4:3)</PresentationFormat>
  <Paragraphs>130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Rounded MT Bold</vt:lpstr>
      <vt:lpstr>Calibri</vt:lpstr>
      <vt:lpstr>Calibri Light</vt:lpstr>
      <vt:lpstr>Office Theme</vt:lpstr>
      <vt:lpstr>PowerPoint Presentation</vt:lpstr>
      <vt:lpstr>PowerPoint Presentation</vt:lpstr>
      <vt:lpstr> </vt:lpstr>
      <vt:lpstr> </vt:lpstr>
      <vt:lpstr>Joshua 15</vt:lpstr>
      <vt:lpstr>PowerPoint Presentation</vt:lpstr>
      <vt:lpstr> </vt:lpstr>
      <vt:lpstr>PowerPoint Presentation</vt:lpstr>
      <vt:lpstr>PowerPoint Presentation</vt:lpstr>
      <vt:lpstr> </vt:lpstr>
      <vt:lpstr> </vt:lpstr>
      <vt:lpstr> </vt:lpstr>
      <vt:lpstr> </vt:lpstr>
      <vt:lpstr> </vt:lpstr>
      <vt:lpstr>II Samuel 5:6-7</vt:lpstr>
      <vt:lpstr>Joshua 15</vt:lpstr>
      <vt:lpstr>Caleb, Othniel and Acsah:  Models of faith for us today</vt:lpstr>
      <vt:lpstr>Caleb, Othniel and Acsah:  Models of faith for us today</vt:lpstr>
      <vt:lpstr>Caleb, Othniel and Acsah:  Models of faith for us today</vt:lpstr>
      <vt:lpstr>Caleb, Othniel and Acsah:  Models of faith for us today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Scott Tibbetts</dc:creator>
  <cp:lastModifiedBy>Worship</cp:lastModifiedBy>
  <cp:revision>34</cp:revision>
  <dcterms:created xsi:type="dcterms:W3CDTF">2019-05-13T20:55:00Z</dcterms:created>
  <dcterms:modified xsi:type="dcterms:W3CDTF">2019-05-19T15:11:28Z</dcterms:modified>
</cp:coreProperties>
</file>