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6" r:id="rId3"/>
    <p:sldId id="271" r:id="rId4"/>
    <p:sldId id="258" r:id="rId5"/>
    <p:sldId id="273" r:id="rId6"/>
    <p:sldId id="272" r:id="rId7"/>
    <p:sldId id="262" r:id="rId8"/>
    <p:sldId id="274" r:id="rId9"/>
    <p:sldId id="275" r:id="rId10"/>
    <p:sldId id="276" r:id="rId11"/>
    <p:sldId id="277" r:id="rId12"/>
    <p:sldId id="260" r:id="rId13"/>
    <p:sldId id="268" r:id="rId14"/>
    <p:sldId id="278" r:id="rId15"/>
    <p:sldId id="281" r:id="rId16"/>
    <p:sldId id="279" r:id="rId17"/>
    <p:sldId id="280" r:id="rId18"/>
    <p:sldId id="282" r:id="rId19"/>
    <p:sldId id="283" r:id="rId20"/>
    <p:sldId id="284" r:id="rId21"/>
    <p:sldId id="285" r:id="rId22"/>
    <p:sldId id="286" r:id="rId23"/>
    <p:sldId id="287"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Tibbetts" initials="ST" lastIdx="1" clrIdx="0">
    <p:extLst>
      <p:ext uri="{19B8F6BF-5375-455C-9EA6-DF929625EA0E}">
        <p15:presenceInfo xmlns:p15="http://schemas.microsoft.com/office/powerpoint/2012/main" userId="596de4db6e0677b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15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E68035-829E-4C72-AEEF-4A8B7163382A}"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200FA-C04B-426F-AAA0-B1CE277749BC}" type="slidenum">
              <a:rPr lang="en-US" smtClean="0"/>
              <a:t>‹#›</a:t>
            </a:fld>
            <a:endParaRPr lang="en-US"/>
          </a:p>
        </p:txBody>
      </p:sp>
    </p:spTree>
    <p:extLst>
      <p:ext uri="{BB962C8B-B14F-4D97-AF65-F5344CB8AC3E}">
        <p14:creationId xmlns:p14="http://schemas.microsoft.com/office/powerpoint/2010/main" val="1830060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E68035-829E-4C72-AEEF-4A8B7163382A}"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200FA-C04B-426F-AAA0-B1CE277749BC}" type="slidenum">
              <a:rPr lang="en-US" smtClean="0"/>
              <a:t>‹#›</a:t>
            </a:fld>
            <a:endParaRPr lang="en-US"/>
          </a:p>
        </p:txBody>
      </p:sp>
    </p:spTree>
    <p:extLst>
      <p:ext uri="{BB962C8B-B14F-4D97-AF65-F5344CB8AC3E}">
        <p14:creationId xmlns:p14="http://schemas.microsoft.com/office/powerpoint/2010/main" val="3223337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E68035-829E-4C72-AEEF-4A8B7163382A}"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200FA-C04B-426F-AAA0-B1CE277749BC}" type="slidenum">
              <a:rPr lang="en-US" smtClean="0"/>
              <a:t>‹#›</a:t>
            </a:fld>
            <a:endParaRPr lang="en-US"/>
          </a:p>
        </p:txBody>
      </p:sp>
    </p:spTree>
    <p:extLst>
      <p:ext uri="{BB962C8B-B14F-4D97-AF65-F5344CB8AC3E}">
        <p14:creationId xmlns:p14="http://schemas.microsoft.com/office/powerpoint/2010/main" val="3270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E68035-829E-4C72-AEEF-4A8B7163382A}"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200FA-C04B-426F-AAA0-B1CE277749BC}" type="slidenum">
              <a:rPr lang="en-US" smtClean="0"/>
              <a:t>‹#›</a:t>
            </a:fld>
            <a:endParaRPr lang="en-US"/>
          </a:p>
        </p:txBody>
      </p:sp>
    </p:spTree>
    <p:extLst>
      <p:ext uri="{BB962C8B-B14F-4D97-AF65-F5344CB8AC3E}">
        <p14:creationId xmlns:p14="http://schemas.microsoft.com/office/powerpoint/2010/main" val="51632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E68035-829E-4C72-AEEF-4A8B7163382A}"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200FA-C04B-426F-AAA0-B1CE277749BC}" type="slidenum">
              <a:rPr lang="en-US" smtClean="0"/>
              <a:t>‹#›</a:t>
            </a:fld>
            <a:endParaRPr lang="en-US"/>
          </a:p>
        </p:txBody>
      </p:sp>
    </p:spTree>
    <p:extLst>
      <p:ext uri="{BB962C8B-B14F-4D97-AF65-F5344CB8AC3E}">
        <p14:creationId xmlns:p14="http://schemas.microsoft.com/office/powerpoint/2010/main" val="3772811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E68035-829E-4C72-AEEF-4A8B7163382A}"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200FA-C04B-426F-AAA0-B1CE277749BC}" type="slidenum">
              <a:rPr lang="en-US" smtClean="0"/>
              <a:t>‹#›</a:t>
            </a:fld>
            <a:endParaRPr lang="en-US"/>
          </a:p>
        </p:txBody>
      </p:sp>
    </p:spTree>
    <p:extLst>
      <p:ext uri="{BB962C8B-B14F-4D97-AF65-F5344CB8AC3E}">
        <p14:creationId xmlns:p14="http://schemas.microsoft.com/office/powerpoint/2010/main" val="3116063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E68035-829E-4C72-AEEF-4A8B7163382A}" type="datetimeFigureOut">
              <a:rPr lang="en-US" smtClean="0"/>
              <a:t>5/26/2019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E200FA-C04B-426F-AAA0-B1CE277749BC}" type="slidenum">
              <a:rPr lang="en-US" smtClean="0"/>
              <a:t>‹#›</a:t>
            </a:fld>
            <a:endParaRPr lang="en-US"/>
          </a:p>
        </p:txBody>
      </p:sp>
    </p:spTree>
    <p:extLst>
      <p:ext uri="{BB962C8B-B14F-4D97-AF65-F5344CB8AC3E}">
        <p14:creationId xmlns:p14="http://schemas.microsoft.com/office/powerpoint/2010/main" val="3764032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E68035-829E-4C72-AEEF-4A8B7163382A}" type="datetimeFigureOut">
              <a:rPr lang="en-US" smtClean="0"/>
              <a:t>5/26/2019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E200FA-C04B-426F-AAA0-B1CE277749BC}" type="slidenum">
              <a:rPr lang="en-US" smtClean="0"/>
              <a:t>‹#›</a:t>
            </a:fld>
            <a:endParaRPr lang="en-US"/>
          </a:p>
        </p:txBody>
      </p:sp>
    </p:spTree>
    <p:extLst>
      <p:ext uri="{BB962C8B-B14F-4D97-AF65-F5344CB8AC3E}">
        <p14:creationId xmlns:p14="http://schemas.microsoft.com/office/powerpoint/2010/main" val="3252030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68035-829E-4C72-AEEF-4A8B7163382A}" type="datetimeFigureOut">
              <a:rPr lang="en-US" smtClean="0"/>
              <a:t>5/26/2019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E200FA-C04B-426F-AAA0-B1CE277749BC}" type="slidenum">
              <a:rPr lang="en-US" smtClean="0"/>
              <a:t>‹#›</a:t>
            </a:fld>
            <a:endParaRPr lang="en-US"/>
          </a:p>
        </p:txBody>
      </p:sp>
    </p:spTree>
    <p:extLst>
      <p:ext uri="{BB962C8B-B14F-4D97-AF65-F5344CB8AC3E}">
        <p14:creationId xmlns:p14="http://schemas.microsoft.com/office/powerpoint/2010/main" val="2714330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E68035-829E-4C72-AEEF-4A8B7163382A}"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200FA-C04B-426F-AAA0-B1CE277749BC}" type="slidenum">
              <a:rPr lang="en-US" smtClean="0"/>
              <a:t>‹#›</a:t>
            </a:fld>
            <a:endParaRPr lang="en-US"/>
          </a:p>
        </p:txBody>
      </p:sp>
    </p:spTree>
    <p:extLst>
      <p:ext uri="{BB962C8B-B14F-4D97-AF65-F5344CB8AC3E}">
        <p14:creationId xmlns:p14="http://schemas.microsoft.com/office/powerpoint/2010/main" val="11634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E68035-829E-4C72-AEEF-4A8B7163382A}"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200FA-C04B-426F-AAA0-B1CE277749BC}" type="slidenum">
              <a:rPr lang="en-US" smtClean="0"/>
              <a:t>‹#›</a:t>
            </a:fld>
            <a:endParaRPr lang="en-US"/>
          </a:p>
        </p:txBody>
      </p:sp>
    </p:spTree>
    <p:extLst>
      <p:ext uri="{BB962C8B-B14F-4D97-AF65-F5344CB8AC3E}">
        <p14:creationId xmlns:p14="http://schemas.microsoft.com/office/powerpoint/2010/main" val="1908559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68035-829E-4C72-AEEF-4A8B7163382A}" type="datetimeFigureOut">
              <a:rPr lang="en-US" smtClean="0"/>
              <a:t>5/26/2019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200FA-C04B-426F-AAA0-B1CE277749BC}" type="slidenum">
              <a:rPr lang="en-US" smtClean="0"/>
              <a:t>‹#›</a:t>
            </a:fld>
            <a:endParaRPr lang="en-US"/>
          </a:p>
        </p:txBody>
      </p:sp>
    </p:spTree>
    <p:extLst>
      <p:ext uri="{BB962C8B-B14F-4D97-AF65-F5344CB8AC3E}">
        <p14:creationId xmlns:p14="http://schemas.microsoft.com/office/powerpoint/2010/main" val="1048773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039DA-4E2C-42DE-828B-05328605A84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08933F0-955A-468F-8B86-D0897B9E809D}"/>
              </a:ext>
            </a:extLst>
          </p:cNvPr>
          <p:cNvSpPr>
            <a:spLocks noGrp="1"/>
          </p:cNvSpPr>
          <p:nvPr>
            <p:ph type="subTitle" idx="1"/>
          </p:nvPr>
        </p:nvSpPr>
        <p:spPr/>
        <p:txBody>
          <a:bodyPr/>
          <a:lstStyle/>
          <a:p>
            <a:endParaRPr lang="en-US"/>
          </a:p>
        </p:txBody>
      </p:sp>
      <p:pic>
        <p:nvPicPr>
          <p:cNvPr id="2050" name="Picture 2" descr="Image result for Spring meadow">
            <a:extLst>
              <a:ext uri="{FF2B5EF4-FFF2-40B4-BE49-F238E27FC236}">
                <a16:creationId xmlns:a16="http://schemas.microsoft.com/office/drawing/2014/main" id="{2C31F6BA-0DCA-45E2-B35D-291B27F649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BB4CC1E-0139-429E-8530-1F87FC48AF84}"/>
              </a:ext>
            </a:extLst>
          </p:cNvPr>
          <p:cNvSpPr txBox="1"/>
          <p:nvPr/>
        </p:nvSpPr>
        <p:spPr>
          <a:xfrm>
            <a:off x="4890052" y="414477"/>
            <a:ext cx="3461332" cy="1415772"/>
          </a:xfrm>
          <a:prstGeom prst="rect">
            <a:avLst/>
          </a:prstGeom>
          <a:noFill/>
        </p:spPr>
        <p:txBody>
          <a:bodyPr wrap="none" rtlCol="0">
            <a:spAutoFit/>
          </a:bodyPr>
          <a:lstStyle/>
          <a:p>
            <a:pPr algn="ctr"/>
            <a:r>
              <a:rPr lang="en-US" sz="2000" i="1" dirty="0">
                <a:solidFill>
                  <a:schemeClr val="bg1"/>
                </a:solidFill>
              </a:rPr>
              <a:t>By day the Lord directs His love,</a:t>
            </a:r>
          </a:p>
          <a:p>
            <a:pPr algn="ctr"/>
            <a:r>
              <a:rPr lang="en-US" sz="2000" i="1" dirty="0">
                <a:solidFill>
                  <a:schemeClr val="bg1"/>
                </a:solidFill>
              </a:rPr>
              <a:t>at night His song is with me – </a:t>
            </a:r>
          </a:p>
          <a:p>
            <a:pPr algn="ctr"/>
            <a:r>
              <a:rPr lang="en-US" sz="2000" i="1" dirty="0">
                <a:solidFill>
                  <a:schemeClr val="bg1"/>
                </a:solidFill>
              </a:rPr>
              <a:t>a prayer to the God of my life.</a:t>
            </a:r>
          </a:p>
          <a:p>
            <a:pPr algn="ctr"/>
            <a:endParaRPr lang="en-US" sz="800" i="1" dirty="0">
              <a:solidFill>
                <a:schemeClr val="bg1"/>
              </a:solidFill>
            </a:endParaRPr>
          </a:p>
          <a:p>
            <a:pPr algn="ctr"/>
            <a:r>
              <a:rPr lang="en-US" i="1" dirty="0">
                <a:solidFill>
                  <a:schemeClr val="bg1"/>
                </a:solidFill>
              </a:rPr>
              <a:t>Psalm 42:8</a:t>
            </a:r>
          </a:p>
        </p:txBody>
      </p:sp>
    </p:spTree>
    <p:extLst>
      <p:ext uri="{BB962C8B-B14F-4D97-AF65-F5344CB8AC3E}">
        <p14:creationId xmlns:p14="http://schemas.microsoft.com/office/powerpoint/2010/main" val="766282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037A9F3-D5C4-41A6-B14D-F16BB45CAEC8}"/>
              </a:ext>
            </a:extLst>
          </p:cNvPr>
          <p:cNvSpPr>
            <a:spLocks noGrp="1"/>
          </p:cNvSpPr>
          <p:nvPr>
            <p:ph type="title"/>
          </p:nvPr>
        </p:nvSpPr>
        <p:spPr>
          <a:xfrm>
            <a:off x="628650" y="-58946"/>
            <a:ext cx="7886700" cy="1325563"/>
          </a:xfrm>
        </p:spPr>
        <p:txBody>
          <a:bodyPr/>
          <a:lstStyle/>
          <a:p>
            <a:pPr algn="ctr"/>
            <a:r>
              <a:rPr lang="en-US" dirty="0">
                <a:solidFill>
                  <a:schemeClr val="bg1"/>
                </a:solidFill>
              </a:rPr>
              <a:t>Deuteronomy 7:3-4</a:t>
            </a:r>
          </a:p>
        </p:txBody>
      </p:sp>
      <p:sp>
        <p:nvSpPr>
          <p:cNvPr id="6" name="Content Placeholder 5">
            <a:extLst>
              <a:ext uri="{FF2B5EF4-FFF2-40B4-BE49-F238E27FC236}">
                <a16:creationId xmlns:a16="http://schemas.microsoft.com/office/drawing/2014/main" id="{D5159AD7-EDAE-49F2-958A-86F782DBCD09}"/>
              </a:ext>
            </a:extLst>
          </p:cNvPr>
          <p:cNvSpPr>
            <a:spLocks noGrp="1"/>
          </p:cNvSpPr>
          <p:nvPr>
            <p:ph idx="1"/>
          </p:nvPr>
        </p:nvSpPr>
        <p:spPr>
          <a:xfrm>
            <a:off x="628650" y="1189519"/>
            <a:ext cx="7886700" cy="4351338"/>
          </a:xfrm>
        </p:spPr>
        <p:txBody>
          <a:bodyPr>
            <a:normAutofit/>
          </a:bodyPr>
          <a:lstStyle/>
          <a:p>
            <a:pPr marL="0" indent="0" algn="ctr">
              <a:buNone/>
            </a:pPr>
            <a:r>
              <a:rPr lang="en-US" sz="3200" dirty="0">
                <a:solidFill>
                  <a:schemeClr val="bg1"/>
                </a:solidFill>
              </a:rPr>
              <a:t>And when the Lord your God has delivered (the nations) over to you and you have defeated them, then you must destroy them </a:t>
            </a:r>
            <a:r>
              <a:rPr lang="en-US" sz="3200" u="sng" dirty="0">
                <a:solidFill>
                  <a:schemeClr val="bg1"/>
                </a:solidFill>
              </a:rPr>
              <a:t>totally</a:t>
            </a:r>
            <a:r>
              <a:rPr lang="en-US" sz="3200" dirty="0">
                <a:solidFill>
                  <a:schemeClr val="bg1"/>
                </a:solidFill>
              </a:rPr>
              <a:t>.  Make no treaty with them, and show them no mercy....for they will turn your sons away from following me to serve other gods, and the Lord's anger will burn against you.</a:t>
            </a:r>
          </a:p>
        </p:txBody>
      </p:sp>
      <p:pic>
        <p:nvPicPr>
          <p:cNvPr id="2050" name="Picture 2" descr="Image result for Spring meadow">
            <a:extLst>
              <a:ext uri="{FF2B5EF4-FFF2-40B4-BE49-F238E27FC236}">
                <a16:creationId xmlns:a16="http://schemas.microsoft.com/office/drawing/2014/main" id="{2C31F6BA-0DCA-45E2-B35D-291B27F649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045766"/>
            <a:ext cx="21336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410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532F-799E-4113-8430-C4B4F64EBBE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E603669-CE53-4D3A-BFE1-B0EE52873734}"/>
              </a:ext>
            </a:extLst>
          </p:cNvPr>
          <p:cNvSpPr>
            <a:spLocks noGrp="1"/>
          </p:cNvSpPr>
          <p:nvPr>
            <p:ph idx="1"/>
          </p:nvPr>
        </p:nvSpPr>
        <p:spPr/>
        <p:txBody>
          <a:bodyPr/>
          <a:lstStyle/>
          <a:p>
            <a:pPr marL="0" indent="0">
              <a:buNone/>
            </a:pPr>
            <a:r>
              <a:rPr lang="en-US" dirty="0"/>
              <a:t> </a:t>
            </a:r>
          </a:p>
        </p:txBody>
      </p:sp>
      <p:pic>
        <p:nvPicPr>
          <p:cNvPr id="2050" name="Picture 2" descr="Image result for Ephraim and Manasseh inheritance">
            <a:extLst>
              <a:ext uri="{FF2B5EF4-FFF2-40B4-BE49-F238E27FC236}">
                <a16:creationId xmlns:a16="http://schemas.microsoft.com/office/drawing/2014/main" id="{759CFB1A-CE4E-4CA0-BE24-CF65D168ED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291" t="19751" r="29154" b="32943"/>
          <a:stretch/>
        </p:blipFill>
        <p:spPr bwMode="auto">
          <a:xfrm>
            <a:off x="1139686" y="0"/>
            <a:ext cx="666285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325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D6C5D-D32D-45B4-8101-D737071FBB72}"/>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FF05BF9F-FCB7-43EE-99D4-CFC392311CEB}"/>
              </a:ext>
            </a:extLst>
          </p:cNvPr>
          <p:cNvSpPr>
            <a:spLocks noGrp="1"/>
          </p:cNvSpPr>
          <p:nvPr>
            <p:ph idx="1"/>
          </p:nvPr>
        </p:nvSpPr>
        <p:spPr/>
        <p:txBody>
          <a:bodyPr/>
          <a:lstStyle/>
          <a:p>
            <a:pPr marL="0" indent="0">
              <a:buNone/>
            </a:pPr>
            <a:r>
              <a:rPr lang="en-US" dirty="0"/>
              <a:t> </a:t>
            </a:r>
          </a:p>
        </p:txBody>
      </p:sp>
      <p:pic>
        <p:nvPicPr>
          <p:cNvPr id="4" name="Picture 2" descr="Image result for Reuben, Ephraim and the half tribe of Manasseh">
            <a:extLst>
              <a:ext uri="{FF2B5EF4-FFF2-40B4-BE49-F238E27FC236}">
                <a16:creationId xmlns:a16="http://schemas.microsoft.com/office/drawing/2014/main" id="{97D9377B-EC52-4ABC-88D2-F17ACE4C8F90}"/>
              </a:ext>
            </a:extLst>
          </p:cNvPr>
          <p:cNvPicPr>
            <a:picLocks noChangeAspect="1" noChangeArrowheads="1"/>
          </p:cNvPicPr>
          <p:nvPr/>
        </p:nvPicPr>
        <p:blipFill>
          <a:blip r:embed="rId2" cstate="print"/>
          <a:srcRect/>
          <a:stretch>
            <a:fillRect/>
          </a:stretch>
        </p:blipFill>
        <p:spPr bwMode="auto">
          <a:xfrm>
            <a:off x="3965713" y="0"/>
            <a:ext cx="4419600" cy="6876898"/>
          </a:xfrm>
          <a:prstGeom prst="rect">
            <a:avLst/>
          </a:prstGeom>
          <a:noFill/>
        </p:spPr>
      </p:pic>
      <p:sp>
        <p:nvSpPr>
          <p:cNvPr id="5" name="TextBox 4">
            <a:extLst>
              <a:ext uri="{FF2B5EF4-FFF2-40B4-BE49-F238E27FC236}">
                <a16:creationId xmlns:a16="http://schemas.microsoft.com/office/drawing/2014/main" id="{28BDF3D5-861E-49DD-AB1B-5BE08A17BCFE}"/>
              </a:ext>
            </a:extLst>
          </p:cNvPr>
          <p:cNvSpPr txBox="1"/>
          <p:nvPr/>
        </p:nvSpPr>
        <p:spPr>
          <a:xfrm>
            <a:off x="482878" y="1285461"/>
            <a:ext cx="3185809" cy="3046988"/>
          </a:xfrm>
          <a:prstGeom prst="rect">
            <a:avLst/>
          </a:prstGeom>
          <a:noFill/>
        </p:spPr>
        <p:txBody>
          <a:bodyPr wrap="none" rtlCol="0">
            <a:spAutoFit/>
          </a:bodyPr>
          <a:lstStyle/>
          <a:p>
            <a:pPr algn="ctr"/>
            <a:r>
              <a:rPr lang="en-US" sz="2400" dirty="0">
                <a:solidFill>
                  <a:schemeClr val="bg1"/>
                </a:solidFill>
              </a:rPr>
              <a:t>Number of fighting men</a:t>
            </a:r>
          </a:p>
          <a:p>
            <a:pPr algn="ctr"/>
            <a:r>
              <a:rPr lang="en-US" sz="2000" dirty="0">
                <a:solidFill>
                  <a:schemeClr val="bg1"/>
                </a:solidFill>
              </a:rPr>
              <a:t>Numbers 26 census</a:t>
            </a:r>
          </a:p>
          <a:p>
            <a:pPr algn="ctr"/>
            <a:endParaRPr lang="en-US" sz="2400" dirty="0">
              <a:solidFill>
                <a:schemeClr val="bg1"/>
              </a:solidFill>
            </a:endParaRPr>
          </a:p>
          <a:p>
            <a:pPr algn="ctr"/>
            <a:r>
              <a:rPr lang="en-US" sz="2400" dirty="0">
                <a:solidFill>
                  <a:schemeClr val="bg1"/>
                </a:solidFill>
              </a:rPr>
              <a:t>Manasseh – 52,700</a:t>
            </a:r>
          </a:p>
          <a:p>
            <a:pPr algn="ctr"/>
            <a:r>
              <a:rPr lang="en-US" sz="2400" dirty="0">
                <a:solidFill>
                  <a:schemeClr val="bg1"/>
                </a:solidFill>
              </a:rPr>
              <a:t>Ephraim – 40,500</a:t>
            </a:r>
          </a:p>
          <a:p>
            <a:pPr algn="ctr"/>
            <a:endParaRPr lang="en-US" sz="2400" dirty="0">
              <a:solidFill>
                <a:schemeClr val="bg1"/>
              </a:solidFill>
            </a:endParaRPr>
          </a:p>
          <a:p>
            <a:pPr algn="ctr"/>
            <a:r>
              <a:rPr lang="en-US" sz="2400" dirty="0">
                <a:solidFill>
                  <a:schemeClr val="bg1"/>
                </a:solidFill>
              </a:rPr>
              <a:t>Dan – 64,400</a:t>
            </a:r>
          </a:p>
          <a:p>
            <a:pPr algn="ctr"/>
            <a:r>
              <a:rPr lang="en-US" sz="2400" dirty="0">
                <a:solidFill>
                  <a:schemeClr val="bg1"/>
                </a:solidFill>
              </a:rPr>
              <a:t>Simeon – 59,300</a:t>
            </a:r>
          </a:p>
        </p:txBody>
      </p:sp>
    </p:spTree>
    <p:extLst>
      <p:ext uri="{BB962C8B-B14F-4D97-AF65-F5344CB8AC3E}">
        <p14:creationId xmlns:p14="http://schemas.microsoft.com/office/powerpoint/2010/main" val="903328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9C3B8-9875-4629-940E-5CE0A8DBF0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1C4AF9-3D23-4F8D-B167-6F4519AC20B0}"/>
              </a:ext>
            </a:extLst>
          </p:cNvPr>
          <p:cNvSpPr>
            <a:spLocks noGrp="1"/>
          </p:cNvSpPr>
          <p:nvPr>
            <p:ph idx="1"/>
          </p:nvPr>
        </p:nvSpPr>
        <p:spPr/>
        <p:txBody>
          <a:bodyPr/>
          <a:lstStyle/>
          <a:p>
            <a:r>
              <a:rPr lang="en-US" dirty="0"/>
              <a:t> </a:t>
            </a:r>
          </a:p>
        </p:txBody>
      </p:sp>
      <p:pic>
        <p:nvPicPr>
          <p:cNvPr id="11266" name="Picture 2" descr="Image result for valley of jezreel">
            <a:extLst>
              <a:ext uri="{FF2B5EF4-FFF2-40B4-BE49-F238E27FC236}">
                <a16:creationId xmlns:a16="http://schemas.microsoft.com/office/drawing/2014/main" id="{F3C963B3-500D-41B7-83A1-A2E6ACCBE9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28"/>
            <a:ext cx="9161142" cy="611298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D4574FB-A0F4-4F06-97DB-7B38F32B5374}"/>
              </a:ext>
            </a:extLst>
          </p:cNvPr>
          <p:cNvSpPr txBox="1"/>
          <p:nvPr/>
        </p:nvSpPr>
        <p:spPr>
          <a:xfrm>
            <a:off x="7365433" y="1244692"/>
            <a:ext cx="1618585" cy="461665"/>
          </a:xfrm>
          <a:prstGeom prst="rect">
            <a:avLst/>
          </a:prstGeom>
          <a:noFill/>
        </p:spPr>
        <p:txBody>
          <a:bodyPr wrap="none" rtlCol="0">
            <a:spAutoFit/>
          </a:bodyPr>
          <a:lstStyle/>
          <a:p>
            <a:r>
              <a:rPr lang="en-US" sz="2400" dirty="0">
                <a:solidFill>
                  <a:schemeClr val="bg1"/>
                </a:solidFill>
              </a:rPr>
              <a:t>Hill country</a:t>
            </a:r>
          </a:p>
        </p:txBody>
      </p:sp>
      <p:sp>
        <p:nvSpPr>
          <p:cNvPr id="5" name="Oval 4">
            <a:extLst>
              <a:ext uri="{FF2B5EF4-FFF2-40B4-BE49-F238E27FC236}">
                <a16:creationId xmlns:a16="http://schemas.microsoft.com/office/drawing/2014/main" id="{54C2E2C7-365D-4FD3-A7DF-F6EF728D84F9}"/>
              </a:ext>
            </a:extLst>
          </p:cNvPr>
          <p:cNvSpPr/>
          <p:nvPr/>
        </p:nvSpPr>
        <p:spPr>
          <a:xfrm>
            <a:off x="6480314" y="1948069"/>
            <a:ext cx="1245704" cy="6221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FDFD8689-7AD0-4A09-9C46-A1B959910379}"/>
              </a:ext>
            </a:extLst>
          </p:cNvPr>
          <p:cNvSpPr/>
          <p:nvPr/>
        </p:nvSpPr>
        <p:spPr>
          <a:xfrm>
            <a:off x="6480315" y="1948069"/>
            <a:ext cx="1113181" cy="637854"/>
          </a:xfrm>
          <a:prstGeom prst="ellipse">
            <a:avLst/>
          </a:prstGeom>
          <a:solidFill>
            <a:srgbClr val="FFFF00">
              <a:alpha val="2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1670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532F-799E-4113-8430-C4B4F64EBBE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E603669-CE53-4D3A-BFE1-B0EE52873734}"/>
              </a:ext>
            </a:extLst>
          </p:cNvPr>
          <p:cNvSpPr>
            <a:spLocks noGrp="1"/>
          </p:cNvSpPr>
          <p:nvPr>
            <p:ph idx="1"/>
          </p:nvPr>
        </p:nvSpPr>
        <p:spPr/>
        <p:txBody>
          <a:bodyPr/>
          <a:lstStyle/>
          <a:p>
            <a:pPr marL="0" indent="0">
              <a:buNone/>
            </a:pPr>
            <a:r>
              <a:rPr lang="en-US" dirty="0"/>
              <a:t> </a:t>
            </a:r>
          </a:p>
        </p:txBody>
      </p:sp>
      <p:pic>
        <p:nvPicPr>
          <p:cNvPr id="2050" name="Picture 2" descr="Image result for Ephraim and Manasseh inheritance">
            <a:extLst>
              <a:ext uri="{FF2B5EF4-FFF2-40B4-BE49-F238E27FC236}">
                <a16:creationId xmlns:a16="http://schemas.microsoft.com/office/drawing/2014/main" id="{759CFB1A-CE4E-4CA0-BE24-CF65D168ED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449" y="-22609"/>
            <a:ext cx="5318264" cy="6891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928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55547-B67B-4C44-BDD5-6C59EF9861BA}"/>
              </a:ext>
            </a:extLst>
          </p:cNvPr>
          <p:cNvSpPr>
            <a:spLocks noGrp="1"/>
          </p:cNvSpPr>
          <p:nvPr>
            <p:ph type="title"/>
          </p:nvPr>
        </p:nvSpPr>
        <p:spPr>
          <a:xfrm>
            <a:off x="628650" y="-138455"/>
            <a:ext cx="7886700" cy="1325563"/>
          </a:xfrm>
        </p:spPr>
        <p:txBody>
          <a:bodyPr>
            <a:normAutofit/>
          </a:bodyPr>
          <a:lstStyle/>
          <a:p>
            <a:pPr algn="ctr"/>
            <a:r>
              <a:rPr lang="en-US" sz="3600" dirty="0"/>
              <a:t>Our “lot” in life today</a:t>
            </a:r>
          </a:p>
        </p:txBody>
      </p:sp>
      <p:sp>
        <p:nvSpPr>
          <p:cNvPr id="3" name="Content Placeholder 2">
            <a:extLst>
              <a:ext uri="{FF2B5EF4-FFF2-40B4-BE49-F238E27FC236}">
                <a16:creationId xmlns:a16="http://schemas.microsoft.com/office/drawing/2014/main" id="{FF511CC2-4391-4447-8A4A-6444DFBDFE2F}"/>
              </a:ext>
            </a:extLst>
          </p:cNvPr>
          <p:cNvSpPr>
            <a:spLocks noGrp="1"/>
          </p:cNvSpPr>
          <p:nvPr>
            <p:ph idx="1"/>
          </p:nvPr>
        </p:nvSpPr>
        <p:spPr>
          <a:xfrm>
            <a:off x="628650" y="967410"/>
            <a:ext cx="7886700" cy="5433391"/>
          </a:xfrm>
        </p:spPr>
        <p:txBody>
          <a:bodyPr>
            <a:normAutofit/>
          </a:bodyPr>
          <a:lstStyle/>
          <a:p>
            <a:pPr marL="0" indent="0" algn="ctr">
              <a:buNone/>
            </a:pPr>
            <a:r>
              <a:rPr lang="en-US" dirty="0"/>
              <a:t>Those sovereignly arranged details concerning our person and our life situation in which we had absolutely no say.</a:t>
            </a:r>
          </a:p>
          <a:p>
            <a:pPr marL="0" indent="0" algn="ctr">
              <a:buNone/>
            </a:pPr>
            <a:endParaRPr lang="en-US" sz="800" dirty="0"/>
          </a:p>
          <a:p>
            <a:pPr marL="0" indent="0">
              <a:buNone/>
            </a:pPr>
            <a:r>
              <a:rPr lang="en-US" sz="2400" dirty="0"/>
              <a:t>           Year we were born                           Male/female</a:t>
            </a:r>
          </a:p>
          <a:p>
            <a:pPr marL="0" indent="0">
              <a:buNone/>
            </a:pPr>
            <a:r>
              <a:rPr lang="en-US" sz="2400" dirty="0"/>
              <a:t>              Parents                                                Color of eyes                                 </a:t>
            </a:r>
          </a:p>
          <a:p>
            <a:pPr marL="0" indent="0">
              <a:buNone/>
            </a:pPr>
            <a:r>
              <a:rPr lang="en-US" sz="2400" dirty="0"/>
              <a:t>                 Country                                                Freckles</a:t>
            </a:r>
          </a:p>
          <a:p>
            <a:pPr marL="0" indent="0">
              <a:buNone/>
            </a:pPr>
            <a:r>
              <a:rPr lang="en-US" sz="2400" dirty="0"/>
              <a:t>                    How tall</a:t>
            </a:r>
          </a:p>
          <a:p>
            <a:pPr marL="0" indent="0">
              <a:buNone/>
            </a:pPr>
            <a:endParaRPr lang="en-US" sz="800" dirty="0"/>
          </a:p>
          <a:p>
            <a:pPr marL="0" indent="0">
              <a:buNone/>
            </a:pPr>
            <a:r>
              <a:rPr lang="en-US" sz="2400" dirty="0"/>
              <a:t>Base personality:   introvert/extrovert</a:t>
            </a:r>
          </a:p>
          <a:p>
            <a:pPr marL="0" indent="0">
              <a:buNone/>
            </a:pPr>
            <a:r>
              <a:rPr lang="en-US" sz="2400" dirty="0"/>
              <a:t>                                  thoughtful/spontaneous</a:t>
            </a:r>
          </a:p>
          <a:p>
            <a:pPr marL="0" indent="0">
              <a:buNone/>
            </a:pPr>
            <a:r>
              <a:rPr lang="en-US" dirty="0"/>
              <a:t>                             </a:t>
            </a:r>
            <a:r>
              <a:rPr lang="en-US" sz="2400" dirty="0"/>
              <a:t>mathematical/artsy</a:t>
            </a:r>
          </a:p>
          <a:p>
            <a:pPr marL="0" indent="0">
              <a:buNone/>
            </a:pPr>
            <a:r>
              <a:rPr lang="en-US" sz="2400" dirty="0"/>
              <a:t>                                   retiring/life of the party</a:t>
            </a:r>
            <a:endParaRPr lang="en-US" dirty="0"/>
          </a:p>
        </p:txBody>
      </p:sp>
      <p:pic>
        <p:nvPicPr>
          <p:cNvPr id="4" name="Picture 2" descr="Image result for Spring meadow">
            <a:extLst>
              <a:ext uri="{FF2B5EF4-FFF2-40B4-BE49-F238E27FC236}">
                <a16:creationId xmlns:a16="http://schemas.microsoft.com/office/drawing/2014/main" id="{19A65B9E-6DAE-4058-948F-A12D9EA1EA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045766"/>
            <a:ext cx="21336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050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037A9F3-D5C4-41A6-B14D-F16BB45CAEC8}"/>
              </a:ext>
            </a:extLst>
          </p:cNvPr>
          <p:cNvSpPr>
            <a:spLocks noGrp="1"/>
          </p:cNvSpPr>
          <p:nvPr>
            <p:ph type="title"/>
          </p:nvPr>
        </p:nvSpPr>
        <p:spPr>
          <a:xfrm>
            <a:off x="628650" y="-58946"/>
            <a:ext cx="7886700" cy="1325563"/>
          </a:xfrm>
        </p:spPr>
        <p:txBody>
          <a:bodyPr/>
          <a:lstStyle/>
          <a:p>
            <a:pPr algn="ctr"/>
            <a:r>
              <a:rPr lang="en-US" dirty="0">
                <a:solidFill>
                  <a:schemeClr val="bg1"/>
                </a:solidFill>
              </a:rPr>
              <a:t>Ecclesiastes 5:18-19</a:t>
            </a:r>
          </a:p>
        </p:txBody>
      </p:sp>
      <p:sp>
        <p:nvSpPr>
          <p:cNvPr id="6" name="Content Placeholder 5">
            <a:extLst>
              <a:ext uri="{FF2B5EF4-FFF2-40B4-BE49-F238E27FC236}">
                <a16:creationId xmlns:a16="http://schemas.microsoft.com/office/drawing/2014/main" id="{D5159AD7-EDAE-49F2-958A-86F782DBCD09}"/>
              </a:ext>
            </a:extLst>
          </p:cNvPr>
          <p:cNvSpPr>
            <a:spLocks noGrp="1"/>
          </p:cNvSpPr>
          <p:nvPr>
            <p:ph idx="1"/>
          </p:nvPr>
        </p:nvSpPr>
        <p:spPr>
          <a:xfrm>
            <a:off x="628650" y="1189519"/>
            <a:ext cx="7886700" cy="4351338"/>
          </a:xfrm>
        </p:spPr>
        <p:txBody>
          <a:bodyPr>
            <a:normAutofit/>
          </a:bodyPr>
          <a:lstStyle/>
          <a:p>
            <a:pPr marL="0" indent="0" algn="ctr">
              <a:buNone/>
            </a:pPr>
            <a:r>
              <a:rPr lang="en-US" sz="3200" dirty="0">
                <a:solidFill>
                  <a:schemeClr val="bg1"/>
                </a:solidFill>
              </a:rPr>
              <a:t>Then I realized that it is good and proper for a man to eat and drink, and to find satisfaction in his toilsome labor under the sun during the few days of life God has given him - for this is his </a:t>
            </a:r>
            <a:r>
              <a:rPr lang="en-US" sz="3200" u="sng" dirty="0">
                <a:solidFill>
                  <a:schemeClr val="bg1"/>
                </a:solidFill>
              </a:rPr>
              <a:t>lot</a:t>
            </a:r>
            <a:r>
              <a:rPr lang="en-US" sz="3200" dirty="0">
                <a:solidFill>
                  <a:schemeClr val="bg1"/>
                </a:solidFill>
              </a:rPr>
              <a:t>.  Moreover, when God gives any man wealth and possessions, and enables him to enjoy them, to accept his </a:t>
            </a:r>
            <a:r>
              <a:rPr lang="en-US" sz="3200" u="sng" dirty="0">
                <a:solidFill>
                  <a:schemeClr val="bg1"/>
                </a:solidFill>
              </a:rPr>
              <a:t>lot</a:t>
            </a:r>
            <a:r>
              <a:rPr lang="en-US" sz="3200" dirty="0">
                <a:solidFill>
                  <a:schemeClr val="bg1"/>
                </a:solidFill>
              </a:rPr>
              <a:t> and be happy in his work - this is a gift of God.</a:t>
            </a:r>
          </a:p>
        </p:txBody>
      </p:sp>
      <p:pic>
        <p:nvPicPr>
          <p:cNvPr id="2050" name="Picture 2" descr="Image result for Spring meadow">
            <a:extLst>
              <a:ext uri="{FF2B5EF4-FFF2-40B4-BE49-F238E27FC236}">
                <a16:creationId xmlns:a16="http://schemas.microsoft.com/office/drawing/2014/main" id="{2C31F6BA-0DCA-45E2-B35D-291B27F649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045766"/>
            <a:ext cx="21336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280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037A9F3-D5C4-41A6-B14D-F16BB45CAEC8}"/>
              </a:ext>
            </a:extLst>
          </p:cNvPr>
          <p:cNvSpPr>
            <a:spLocks noGrp="1"/>
          </p:cNvSpPr>
          <p:nvPr>
            <p:ph type="title"/>
          </p:nvPr>
        </p:nvSpPr>
        <p:spPr>
          <a:xfrm>
            <a:off x="628650" y="-58946"/>
            <a:ext cx="7886700" cy="1325563"/>
          </a:xfrm>
        </p:spPr>
        <p:txBody>
          <a:bodyPr/>
          <a:lstStyle/>
          <a:p>
            <a:pPr algn="ctr"/>
            <a:r>
              <a:rPr lang="en-US" dirty="0">
                <a:solidFill>
                  <a:schemeClr val="bg1"/>
                </a:solidFill>
              </a:rPr>
              <a:t>I Timothy 6:6-7</a:t>
            </a:r>
          </a:p>
        </p:txBody>
      </p:sp>
      <p:sp>
        <p:nvSpPr>
          <p:cNvPr id="6" name="Content Placeholder 5">
            <a:extLst>
              <a:ext uri="{FF2B5EF4-FFF2-40B4-BE49-F238E27FC236}">
                <a16:creationId xmlns:a16="http://schemas.microsoft.com/office/drawing/2014/main" id="{D5159AD7-EDAE-49F2-958A-86F782DBCD09}"/>
              </a:ext>
            </a:extLst>
          </p:cNvPr>
          <p:cNvSpPr>
            <a:spLocks noGrp="1"/>
          </p:cNvSpPr>
          <p:nvPr>
            <p:ph idx="1"/>
          </p:nvPr>
        </p:nvSpPr>
        <p:spPr>
          <a:xfrm>
            <a:off x="628650" y="1441310"/>
            <a:ext cx="7886700" cy="4351338"/>
          </a:xfrm>
        </p:spPr>
        <p:txBody>
          <a:bodyPr>
            <a:normAutofit/>
          </a:bodyPr>
          <a:lstStyle/>
          <a:p>
            <a:pPr marL="0" indent="0" algn="ctr">
              <a:buNone/>
            </a:pPr>
            <a:r>
              <a:rPr lang="en-US" sz="3600" dirty="0">
                <a:solidFill>
                  <a:schemeClr val="bg1"/>
                </a:solidFill>
              </a:rPr>
              <a:t>But godliness with contentment is great gain.  For we brought nothing into the world, and we can take nothing out of it.</a:t>
            </a:r>
          </a:p>
        </p:txBody>
      </p:sp>
      <p:pic>
        <p:nvPicPr>
          <p:cNvPr id="2050" name="Picture 2" descr="Image result for Spring meadow">
            <a:extLst>
              <a:ext uri="{FF2B5EF4-FFF2-40B4-BE49-F238E27FC236}">
                <a16:creationId xmlns:a16="http://schemas.microsoft.com/office/drawing/2014/main" id="{2C31F6BA-0DCA-45E2-B35D-291B27F649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045766"/>
            <a:ext cx="21336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2315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55547-B67B-4C44-BDD5-6C59EF9861BA}"/>
              </a:ext>
            </a:extLst>
          </p:cNvPr>
          <p:cNvSpPr>
            <a:spLocks noGrp="1"/>
          </p:cNvSpPr>
          <p:nvPr>
            <p:ph type="title"/>
          </p:nvPr>
        </p:nvSpPr>
        <p:spPr>
          <a:xfrm>
            <a:off x="628650" y="-138455"/>
            <a:ext cx="7886700" cy="1325563"/>
          </a:xfrm>
        </p:spPr>
        <p:txBody>
          <a:bodyPr>
            <a:normAutofit/>
          </a:bodyPr>
          <a:lstStyle/>
          <a:p>
            <a:pPr algn="ctr"/>
            <a:r>
              <a:rPr lang="en-US" sz="3600" dirty="0"/>
              <a:t>Our “lot” in life today</a:t>
            </a:r>
          </a:p>
        </p:txBody>
      </p:sp>
      <p:sp>
        <p:nvSpPr>
          <p:cNvPr id="3" name="Content Placeholder 2">
            <a:extLst>
              <a:ext uri="{FF2B5EF4-FFF2-40B4-BE49-F238E27FC236}">
                <a16:creationId xmlns:a16="http://schemas.microsoft.com/office/drawing/2014/main" id="{FF511CC2-4391-4447-8A4A-6444DFBDFE2F}"/>
              </a:ext>
            </a:extLst>
          </p:cNvPr>
          <p:cNvSpPr>
            <a:spLocks noGrp="1"/>
          </p:cNvSpPr>
          <p:nvPr>
            <p:ph idx="1"/>
          </p:nvPr>
        </p:nvSpPr>
        <p:spPr>
          <a:xfrm>
            <a:off x="628650" y="967410"/>
            <a:ext cx="7886700" cy="5433391"/>
          </a:xfrm>
        </p:spPr>
        <p:txBody>
          <a:bodyPr>
            <a:normAutofit/>
          </a:bodyPr>
          <a:lstStyle/>
          <a:p>
            <a:pPr marL="0" indent="0" algn="ctr">
              <a:buNone/>
            </a:pPr>
            <a:r>
              <a:rPr lang="en-US" dirty="0"/>
              <a:t>Those sovereignly arranged details concerning our person and our life situation in which we had absolutely no say.</a:t>
            </a:r>
          </a:p>
          <a:p>
            <a:pPr marL="0" indent="0">
              <a:buNone/>
            </a:pPr>
            <a:endParaRPr lang="en-US" sz="800" dirty="0"/>
          </a:p>
          <a:p>
            <a:pPr marL="0" indent="0">
              <a:buNone/>
            </a:pPr>
            <a:endParaRPr lang="en-US" sz="800" dirty="0"/>
          </a:p>
          <a:p>
            <a:pPr marL="0" indent="0">
              <a:buNone/>
            </a:pPr>
            <a:r>
              <a:rPr lang="en-US" dirty="0"/>
              <a:t>We must develop a certain contentment, godliness</a:t>
            </a:r>
          </a:p>
          <a:p>
            <a:pPr marL="0" indent="0">
              <a:buNone/>
            </a:pPr>
            <a:r>
              <a:rPr lang="en-US" dirty="0"/>
              <a:t>   and thankfulness.</a:t>
            </a:r>
          </a:p>
          <a:p>
            <a:pPr marL="0" indent="0">
              <a:buNone/>
            </a:pPr>
            <a:endParaRPr lang="en-US" sz="800" dirty="0"/>
          </a:p>
          <a:p>
            <a:pPr marL="0" indent="0">
              <a:buNone/>
            </a:pPr>
            <a:r>
              <a:rPr lang="en-US" dirty="0"/>
              <a:t>Within our lot, we can make improvements!</a:t>
            </a:r>
          </a:p>
        </p:txBody>
      </p:sp>
      <p:pic>
        <p:nvPicPr>
          <p:cNvPr id="4" name="Picture 2" descr="Image result for Spring meadow">
            <a:extLst>
              <a:ext uri="{FF2B5EF4-FFF2-40B4-BE49-F238E27FC236}">
                <a16:creationId xmlns:a16="http://schemas.microsoft.com/office/drawing/2014/main" id="{19A65B9E-6DAE-4058-948F-A12D9EA1EA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045766"/>
            <a:ext cx="21336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886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037A9F3-D5C4-41A6-B14D-F16BB45CAEC8}"/>
              </a:ext>
            </a:extLst>
          </p:cNvPr>
          <p:cNvSpPr>
            <a:spLocks noGrp="1"/>
          </p:cNvSpPr>
          <p:nvPr>
            <p:ph type="title"/>
          </p:nvPr>
        </p:nvSpPr>
        <p:spPr>
          <a:xfrm>
            <a:off x="628650" y="-58946"/>
            <a:ext cx="7886700" cy="1325563"/>
          </a:xfrm>
        </p:spPr>
        <p:txBody>
          <a:bodyPr/>
          <a:lstStyle/>
          <a:p>
            <a:pPr algn="ctr"/>
            <a:r>
              <a:rPr lang="en-US" dirty="0">
                <a:solidFill>
                  <a:schemeClr val="bg1"/>
                </a:solidFill>
              </a:rPr>
              <a:t>I Corinthians 7:20-21</a:t>
            </a:r>
          </a:p>
        </p:txBody>
      </p:sp>
      <p:sp>
        <p:nvSpPr>
          <p:cNvPr id="6" name="Content Placeholder 5">
            <a:extLst>
              <a:ext uri="{FF2B5EF4-FFF2-40B4-BE49-F238E27FC236}">
                <a16:creationId xmlns:a16="http://schemas.microsoft.com/office/drawing/2014/main" id="{D5159AD7-EDAE-49F2-958A-86F782DBCD09}"/>
              </a:ext>
            </a:extLst>
          </p:cNvPr>
          <p:cNvSpPr>
            <a:spLocks noGrp="1"/>
          </p:cNvSpPr>
          <p:nvPr>
            <p:ph idx="1"/>
          </p:nvPr>
        </p:nvSpPr>
        <p:spPr>
          <a:xfrm>
            <a:off x="628650" y="1441310"/>
            <a:ext cx="7886700" cy="4351338"/>
          </a:xfrm>
        </p:spPr>
        <p:txBody>
          <a:bodyPr>
            <a:normAutofit/>
          </a:bodyPr>
          <a:lstStyle/>
          <a:p>
            <a:pPr marL="0" indent="0" algn="ctr">
              <a:buNone/>
            </a:pPr>
            <a:r>
              <a:rPr lang="en-US" sz="3200" dirty="0">
                <a:solidFill>
                  <a:schemeClr val="bg1"/>
                </a:solidFill>
              </a:rPr>
              <a:t>Each one should remain in the situation which he was in when God called him.  Were you a slave when you were called?  Don't let it trouble you - although if you can gain your freedom, do so.</a:t>
            </a:r>
          </a:p>
        </p:txBody>
      </p:sp>
      <p:pic>
        <p:nvPicPr>
          <p:cNvPr id="2050" name="Picture 2" descr="Image result for Spring meadow">
            <a:extLst>
              <a:ext uri="{FF2B5EF4-FFF2-40B4-BE49-F238E27FC236}">
                <a16:creationId xmlns:a16="http://schemas.microsoft.com/office/drawing/2014/main" id="{2C31F6BA-0DCA-45E2-B35D-291B27F649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045766"/>
            <a:ext cx="21336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804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DE54D-07B5-4222-978C-78AB904B014F}"/>
              </a:ext>
            </a:extLst>
          </p:cNvPr>
          <p:cNvSpPr>
            <a:spLocks noGrp="1"/>
          </p:cNvSpPr>
          <p:nvPr>
            <p:ph type="ctrTitle"/>
          </p:nvPr>
        </p:nvSpPr>
        <p:spPr>
          <a:xfrm>
            <a:off x="685800" y="1122363"/>
            <a:ext cx="7772400" cy="1655762"/>
          </a:xfrm>
        </p:spPr>
        <p:txBody>
          <a:bodyPr>
            <a:normAutofit/>
          </a:bodyPr>
          <a:lstStyle/>
          <a:p>
            <a:r>
              <a:rPr lang="en-US" sz="4000" dirty="0">
                <a:solidFill>
                  <a:schemeClr val="bg1"/>
                </a:solidFill>
              </a:rPr>
              <a:t>“One’s </a:t>
            </a:r>
            <a:r>
              <a:rPr lang="en-US" sz="4000" u="sng" dirty="0">
                <a:solidFill>
                  <a:schemeClr val="bg1"/>
                </a:solidFill>
              </a:rPr>
              <a:t>lot</a:t>
            </a:r>
            <a:r>
              <a:rPr lang="en-US" sz="4000" dirty="0">
                <a:solidFill>
                  <a:schemeClr val="bg1"/>
                </a:solidFill>
              </a:rPr>
              <a:t> in life”</a:t>
            </a:r>
          </a:p>
        </p:txBody>
      </p:sp>
      <p:sp>
        <p:nvSpPr>
          <p:cNvPr id="3" name="Subtitle 2">
            <a:extLst>
              <a:ext uri="{FF2B5EF4-FFF2-40B4-BE49-F238E27FC236}">
                <a16:creationId xmlns:a16="http://schemas.microsoft.com/office/drawing/2014/main" id="{9E816CC5-0F6C-40AE-A247-622F9FF7025D}"/>
              </a:ext>
            </a:extLst>
          </p:cNvPr>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1145778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55547-B67B-4C44-BDD5-6C59EF9861BA}"/>
              </a:ext>
            </a:extLst>
          </p:cNvPr>
          <p:cNvSpPr>
            <a:spLocks noGrp="1"/>
          </p:cNvSpPr>
          <p:nvPr>
            <p:ph type="title"/>
          </p:nvPr>
        </p:nvSpPr>
        <p:spPr>
          <a:xfrm>
            <a:off x="628650" y="-138455"/>
            <a:ext cx="7886700" cy="1325563"/>
          </a:xfrm>
        </p:spPr>
        <p:txBody>
          <a:bodyPr>
            <a:normAutofit/>
          </a:bodyPr>
          <a:lstStyle/>
          <a:p>
            <a:pPr algn="ctr"/>
            <a:r>
              <a:rPr lang="en-US" sz="3600" dirty="0"/>
              <a:t>Our “lot” in life today</a:t>
            </a:r>
          </a:p>
        </p:txBody>
      </p:sp>
      <p:sp>
        <p:nvSpPr>
          <p:cNvPr id="3" name="Content Placeholder 2">
            <a:extLst>
              <a:ext uri="{FF2B5EF4-FFF2-40B4-BE49-F238E27FC236}">
                <a16:creationId xmlns:a16="http://schemas.microsoft.com/office/drawing/2014/main" id="{FF511CC2-4391-4447-8A4A-6444DFBDFE2F}"/>
              </a:ext>
            </a:extLst>
          </p:cNvPr>
          <p:cNvSpPr>
            <a:spLocks noGrp="1"/>
          </p:cNvSpPr>
          <p:nvPr>
            <p:ph idx="1"/>
          </p:nvPr>
        </p:nvSpPr>
        <p:spPr>
          <a:xfrm>
            <a:off x="628650" y="967410"/>
            <a:ext cx="7886700" cy="5433391"/>
          </a:xfrm>
        </p:spPr>
        <p:txBody>
          <a:bodyPr>
            <a:normAutofit/>
          </a:bodyPr>
          <a:lstStyle/>
          <a:p>
            <a:pPr marL="0" indent="0" algn="ctr">
              <a:buNone/>
            </a:pPr>
            <a:r>
              <a:rPr lang="en-US" dirty="0"/>
              <a:t>Those sovereignly arranged details concerning our person and our life situation in which we had absolutely no say.</a:t>
            </a:r>
          </a:p>
          <a:p>
            <a:pPr marL="0" indent="0">
              <a:buNone/>
            </a:pPr>
            <a:endParaRPr lang="en-US" sz="800" dirty="0"/>
          </a:p>
          <a:p>
            <a:pPr marL="0" indent="0">
              <a:buNone/>
            </a:pPr>
            <a:endParaRPr lang="en-US" sz="800" dirty="0"/>
          </a:p>
          <a:p>
            <a:pPr marL="0" indent="0">
              <a:buNone/>
            </a:pPr>
            <a:r>
              <a:rPr lang="en-US" dirty="0"/>
              <a:t>We must develop a certain contentment, godliness</a:t>
            </a:r>
          </a:p>
          <a:p>
            <a:pPr marL="0" indent="0">
              <a:buNone/>
            </a:pPr>
            <a:r>
              <a:rPr lang="en-US" dirty="0"/>
              <a:t>   and thankfulness.</a:t>
            </a:r>
          </a:p>
          <a:p>
            <a:pPr marL="0" indent="0">
              <a:buNone/>
            </a:pPr>
            <a:endParaRPr lang="en-US" sz="800" dirty="0"/>
          </a:p>
          <a:p>
            <a:pPr marL="0" indent="0">
              <a:buNone/>
            </a:pPr>
            <a:r>
              <a:rPr lang="en-US" dirty="0"/>
              <a:t>Within our lot, we can make improvements!</a:t>
            </a:r>
          </a:p>
          <a:p>
            <a:pPr marL="0" indent="0">
              <a:buNone/>
            </a:pPr>
            <a:endParaRPr lang="en-US" sz="800" dirty="0"/>
          </a:p>
          <a:p>
            <a:pPr marL="0" indent="0">
              <a:buNone/>
            </a:pPr>
            <a:r>
              <a:rPr lang="en-US" sz="2400" dirty="0"/>
              <a:t>      To Him who is able to do immeasurably </a:t>
            </a:r>
          </a:p>
          <a:p>
            <a:pPr marL="0" indent="0">
              <a:buNone/>
            </a:pPr>
            <a:r>
              <a:rPr lang="en-US" sz="2400" dirty="0"/>
              <a:t>             more than all we ask or imagine.</a:t>
            </a:r>
          </a:p>
          <a:p>
            <a:pPr marL="0" indent="0">
              <a:buNone/>
            </a:pPr>
            <a:r>
              <a:rPr lang="en-US" sz="2400" dirty="0"/>
              <a:t>                              Ephesians 3:20</a:t>
            </a:r>
          </a:p>
        </p:txBody>
      </p:sp>
      <p:pic>
        <p:nvPicPr>
          <p:cNvPr id="4" name="Picture 2" descr="Image result for Spring meadow">
            <a:extLst>
              <a:ext uri="{FF2B5EF4-FFF2-40B4-BE49-F238E27FC236}">
                <a16:creationId xmlns:a16="http://schemas.microsoft.com/office/drawing/2014/main" id="{19A65B9E-6DAE-4058-948F-A12D9EA1EA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045766"/>
            <a:ext cx="21336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530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55547-B67B-4C44-BDD5-6C59EF9861BA}"/>
              </a:ext>
            </a:extLst>
          </p:cNvPr>
          <p:cNvSpPr>
            <a:spLocks noGrp="1"/>
          </p:cNvSpPr>
          <p:nvPr>
            <p:ph type="title"/>
          </p:nvPr>
        </p:nvSpPr>
        <p:spPr>
          <a:xfrm>
            <a:off x="628650" y="-138455"/>
            <a:ext cx="7886700" cy="1325563"/>
          </a:xfrm>
        </p:spPr>
        <p:txBody>
          <a:bodyPr>
            <a:normAutofit/>
          </a:bodyPr>
          <a:lstStyle/>
          <a:p>
            <a:pPr algn="ctr"/>
            <a:r>
              <a:rPr lang="en-US" sz="3600" dirty="0"/>
              <a:t>Our “lot” in life today</a:t>
            </a:r>
          </a:p>
        </p:txBody>
      </p:sp>
      <p:sp>
        <p:nvSpPr>
          <p:cNvPr id="3" name="Content Placeholder 2">
            <a:extLst>
              <a:ext uri="{FF2B5EF4-FFF2-40B4-BE49-F238E27FC236}">
                <a16:creationId xmlns:a16="http://schemas.microsoft.com/office/drawing/2014/main" id="{FF511CC2-4391-4447-8A4A-6444DFBDFE2F}"/>
              </a:ext>
            </a:extLst>
          </p:cNvPr>
          <p:cNvSpPr>
            <a:spLocks noGrp="1"/>
          </p:cNvSpPr>
          <p:nvPr>
            <p:ph idx="1"/>
          </p:nvPr>
        </p:nvSpPr>
        <p:spPr>
          <a:xfrm>
            <a:off x="628650" y="967410"/>
            <a:ext cx="7886700" cy="5433391"/>
          </a:xfrm>
        </p:spPr>
        <p:txBody>
          <a:bodyPr>
            <a:normAutofit/>
          </a:bodyPr>
          <a:lstStyle/>
          <a:p>
            <a:pPr marL="0" indent="0" algn="ctr">
              <a:buNone/>
            </a:pPr>
            <a:r>
              <a:rPr lang="en-US" dirty="0"/>
              <a:t>Those sovereignly arranged details concerning our person and our life situation in which we had absolutely no say.</a:t>
            </a:r>
          </a:p>
          <a:p>
            <a:pPr marL="0" indent="0" algn="ctr">
              <a:buNone/>
            </a:pPr>
            <a:endParaRPr lang="en-US" sz="800" dirty="0"/>
          </a:p>
          <a:p>
            <a:pPr marL="0" indent="0">
              <a:buNone/>
            </a:pPr>
            <a:r>
              <a:rPr lang="en-US" sz="2400" dirty="0"/>
              <a:t>           Year we were born                           Male/female</a:t>
            </a:r>
          </a:p>
          <a:p>
            <a:pPr marL="0" indent="0">
              <a:buNone/>
            </a:pPr>
            <a:r>
              <a:rPr lang="en-US" sz="2400" dirty="0"/>
              <a:t>              Parents                                                Color of eyes                                 </a:t>
            </a:r>
          </a:p>
          <a:p>
            <a:pPr marL="0" indent="0">
              <a:buNone/>
            </a:pPr>
            <a:r>
              <a:rPr lang="en-US" sz="2400" dirty="0"/>
              <a:t>                 Country                                                Freckles</a:t>
            </a:r>
          </a:p>
          <a:p>
            <a:pPr marL="0" indent="0">
              <a:buNone/>
            </a:pPr>
            <a:r>
              <a:rPr lang="en-US" sz="2400" dirty="0"/>
              <a:t>                    How tall</a:t>
            </a:r>
          </a:p>
          <a:p>
            <a:pPr marL="0" indent="0">
              <a:buNone/>
            </a:pPr>
            <a:endParaRPr lang="en-US" sz="800" dirty="0"/>
          </a:p>
          <a:p>
            <a:pPr marL="0" indent="0">
              <a:buNone/>
            </a:pPr>
            <a:r>
              <a:rPr lang="en-US" sz="2400" dirty="0"/>
              <a:t>Base personality:   introvert/extrovert</a:t>
            </a:r>
          </a:p>
          <a:p>
            <a:pPr marL="0" indent="0">
              <a:buNone/>
            </a:pPr>
            <a:r>
              <a:rPr lang="en-US" sz="2400" dirty="0"/>
              <a:t>                                  thoughtful/spontaneous</a:t>
            </a:r>
          </a:p>
          <a:p>
            <a:pPr marL="0" indent="0">
              <a:buNone/>
            </a:pPr>
            <a:r>
              <a:rPr lang="en-US" dirty="0"/>
              <a:t>                             </a:t>
            </a:r>
            <a:r>
              <a:rPr lang="en-US" sz="2400" dirty="0"/>
              <a:t>mathematical/artsy</a:t>
            </a:r>
          </a:p>
          <a:p>
            <a:pPr marL="0" indent="0">
              <a:buNone/>
            </a:pPr>
            <a:r>
              <a:rPr lang="en-US" sz="2400" dirty="0"/>
              <a:t>                                   retiring/life of the party</a:t>
            </a:r>
            <a:endParaRPr lang="en-US" dirty="0"/>
          </a:p>
        </p:txBody>
      </p:sp>
      <p:pic>
        <p:nvPicPr>
          <p:cNvPr id="4" name="Picture 2" descr="Image result for Spring meadow">
            <a:extLst>
              <a:ext uri="{FF2B5EF4-FFF2-40B4-BE49-F238E27FC236}">
                <a16:creationId xmlns:a16="http://schemas.microsoft.com/office/drawing/2014/main" id="{19A65B9E-6DAE-4058-948F-A12D9EA1EA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045766"/>
            <a:ext cx="2133600" cy="1600200"/>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a:extLst>
              <a:ext uri="{FF2B5EF4-FFF2-40B4-BE49-F238E27FC236}">
                <a16:creationId xmlns:a16="http://schemas.microsoft.com/office/drawing/2014/main" id="{4B05B913-3093-4E6F-B302-37D5B741B0C7}"/>
              </a:ext>
            </a:extLst>
          </p:cNvPr>
          <p:cNvSpPr/>
          <p:nvPr/>
        </p:nvSpPr>
        <p:spPr>
          <a:xfrm>
            <a:off x="5317851" y="2240138"/>
            <a:ext cx="2133599" cy="766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0713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3E1C2-D738-446B-92F9-709D791B1C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9CD07E-B28D-4575-A7BE-5804FEF1C46C}"/>
              </a:ext>
            </a:extLst>
          </p:cNvPr>
          <p:cNvSpPr>
            <a:spLocks noGrp="1"/>
          </p:cNvSpPr>
          <p:nvPr>
            <p:ph idx="1"/>
          </p:nvPr>
        </p:nvSpPr>
        <p:spPr/>
        <p:txBody>
          <a:bodyPr/>
          <a:lstStyle/>
          <a:p>
            <a:endParaRPr lang="en-US"/>
          </a:p>
        </p:txBody>
      </p:sp>
      <p:pic>
        <p:nvPicPr>
          <p:cNvPr id="1030" name="Picture 6" descr="Image result for Cross at dusk">
            <a:extLst>
              <a:ext uri="{FF2B5EF4-FFF2-40B4-BE49-F238E27FC236}">
                <a16:creationId xmlns:a16="http://schemas.microsoft.com/office/drawing/2014/main" id="{7409010E-7EA6-4575-9DF9-27AB13B261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7741" cy="6997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897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039DA-4E2C-42DE-828B-05328605A84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08933F0-955A-468F-8B86-D0897B9E809D}"/>
              </a:ext>
            </a:extLst>
          </p:cNvPr>
          <p:cNvSpPr>
            <a:spLocks noGrp="1"/>
          </p:cNvSpPr>
          <p:nvPr>
            <p:ph type="subTitle" idx="1"/>
          </p:nvPr>
        </p:nvSpPr>
        <p:spPr/>
        <p:txBody>
          <a:bodyPr/>
          <a:lstStyle/>
          <a:p>
            <a:endParaRPr lang="en-US"/>
          </a:p>
        </p:txBody>
      </p:sp>
      <p:pic>
        <p:nvPicPr>
          <p:cNvPr id="2050" name="Picture 2" descr="Image result for Spring meadow">
            <a:extLst>
              <a:ext uri="{FF2B5EF4-FFF2-40B4-BE49-F238E27FC236}">
                <a16:creationId xmlns:a16="http://schemas.microsoft.com/office/drawing/2014/main" id="{2C31F6BA-0DCA-45E2-B35D-291B27F649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BB4CC1E-0139-429E-8530-1F87FC48AF84}"/>
              </a:ext>
            </a:extLst>
          </p:cNvPr>
          <p:cNvSpPr txBox="1"/>
          <p:nvPr/>
        </p:nvSpPr>
        <p:spPr>
          <a:xfrm>
            <a:off x="4890052" y="414477"/>
            <a:ext cx="3461332" cy="1415772"/>
          </a:xfrm>
          <a:prstGeom prst="rect">
            <a:avLst/>
          </a:prstGeom>
          <a:noFill/>
        </p:spPr>
        <p:txBody>
          <a:bodyPr wrap="none" rtlCol="0">
            <a:spAutoFit/>
          </a:bodyPr>
          <a:lstStyle/>
          <a:p>
            <a:pPr algn="ctr"/>
            <a:r>
              <a:rPr lang="en-US" sz="2000" i="1" dirty="0">
                <a:solidFill>
                  <a:schemeClr val="bg1"/>
                </a:solidFill>
              </a:rPr>
              <a:t>By day the Lord directs His love,</a:t>
            </a:r>
          </a:p>
          <a:p>
            <a:pPr algn="ctr"/>
            <a:r>
              <a:rPr lang="en-US" sz="2000" i="1" dirty="0">
                <a:solidFill>
                  <a:schemeClr val="bg1"/>
                </a:solidFill>
              </a:rPr>
              <a:t>at night His song is with me – </a:t>
            </a:r>
          </a:p>
          <a:p>
            <a:pPr algn="ctr"/>
            <a:r>
              <a:rPr lang="en-US" sz="2000" i="1" dirty="0">
                <a:solidFill>
                  <a:schemeClr val="bg1"/>
                </a:solidFill>
              </a:rPr>
              <a:t>a prayer to the God of my life.</a:t>
            </a:r>
          </a:p>
          <a:p>
            <a:pPr algn="ctr"/>
            <a:endParaRPr lang="en-US" sz="800" i="1" dirty="0">
              <a:solidFill>
                <a:schemeClr val="bg1"/>
              </a:solidFill>
            </a:endParaRPr>
          </a:p>
          <a:p>
            <a:pPr algn="ctr"/>
            <a:r>
              <a:rPr lang="en-US" i="1" dirty="0">
                <a:solidFill>
                  <a:schemeClr val="bg1"/>
                </a:solidFill>
              </a:rPr>
              <a:t>Psalm 42:8</a:t>
            </a:r>
          </a:p>
        </p:txBody>
      </p:sp>
    </p:spTree>
    <p:extLst>
      <p:ext uri="{BB962C8B-B14F-4D97-AF65-F5344CB8AC3E}">
        <p14:creationId xmlns:p14="http://schemas.microsoft.com/office/powerpoint/2010/main" val="818549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DE54D-07B5-4222-978C-78AB904B014F}"/>
              </a:ext>
            </a:extLst>
          </p:cNvPr>
          <p:cNvSpPr>
            <a:spLocks noGrp="1"/>
          </p:cNvSpPr>
          <p:nvPr>
            <p:ph type="ctrTitle"/>
          </p:nvPr>
        </p:nvSpPr>
        <p:spPr>
          <a:xfrm>
            <a:off x="685800" y="1122363"/>
            <a:ext cx="7772400" cy="1655762"/>
          </a:xfrm>
        </p:spPr>
        <p:txBody>
          <a:bodyPr>
            <a:normAutofit/>
          </a:bodyPr>
          <a:lstStyle/>
          <a:p>
            <a:r>
              <a:rPr lang="en-US" sz="4000" dirty="0">
                <a:solidFill>
                  <a:schemeClr val="bg1"/>
                </a:solidFill>
              </a:rPr>
              <a:t>Joshua 16</a:t>
            </a:r>
          </a:p>
        </p:txBody>
      </p:sp>
      <p:sp>
        <p:nvSpPr>
          <p:cNvPr id="3" name="Subtitle 2">
            <a:extLst>
              <a:ext uri="{FF2B5EF4-FFF2-40B4-BE49-F238E27FC236}">
                <a16:creationId xmlns:a16="http://schemas.microsoft.com/office/drawing/2014/main" id="{9E816CC5-0F6C-40AE-A247-622F9FF7025D}"/>
              </a:ext>
            </a:extLst>
          </p:cNvPr>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2444656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532F-799E-4113-8430-C4B4F64EBBE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E603669-CE53-4D3A-BFE1-B0EE52873734}"/>
              </a:ext>
            </a:extLst>
          </p:cNvPr>
          <p:cNvSpPr>
            <a:spLocks noGrp="1"/>
          </p:cNvSpPr>
          <p:nvPr>
            <p:ph idx="1"/>
          </p:nvPr>
        </p:nvSpPr>
        <p:spPr/>
        <p:txBody>
          <a:bodyPr/>
          <a:lstStyle/>
          <a:p>
            <a:pPr marL="0" indent="0">
              <a:buNone/>
            </a:pPr>
            <a:r>
              <a:rPr lang="en-US" dirty="0"/>
              <a:t> </a:t>
            </a:r>
          </a:p>
        </p:txBody>
      </p:sp>
      <p:pic>
        <p:nvPicPr>
          <p:cNvPr id="2050" name="Picture 2" descr="Image result for Ephraim and Manasseh inheritance">
            <a:extLst>
              <a:ext uri="{FF2B5EF4-FFF2-40B4-BE49-F238E27FC236}">
                <a16:creationId xmlns:a16="http://schemas.microsoft.com/office/drawing/2014/main" id="{759CFB1A-CE4E-4CA0-BE24-CF65D168ED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449" y="-22609"/>
            <a:ext cx="5318264" cy="6891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69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532F-799E-4113-8430-C4B4F64EBBE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E603669-CE53-4D3A-BFE1-B0EE52873734}"/>
              </a:ext>
            </a:extLst>
          </p:cNvPr>
          <p:cNvSpPr>
            <a:spLocks noGrp="1"/>
          </p:cNvSpPr>
          <p:nvPr>
            <p:ph idx="1"/>
          </p:nvPr>
        </p:nvSpPr>
        <p:spPr/>
        <p:txBody>
          <a:bodyPr/>
          <a:lstStyle/>
          <a:p>
            <a:pPr marL="0" indent="0">
              <a:buNone/>
            </a:pPr>
            <a:r>
              <a:rPr lang="en-US" dirty="0"/>
              <a:t> </a:t>
            </a:r>
          </a:p>
        </p:txBody>
      </p:sp>
      <p:pic>
        <p:nvPicPr>
          <p:cNvPr id="2050" name="Picture 2" descr="Image result for Ephraim and Manasseh inheritance">
            <a:extLst>
              <a:ext uri="{FF2B5EF4-FFF2-40B4-BE49-F238E27FC236}">
                <a16:creationId xmlns:a16="http://schemas.microsoft.com/office/drawing/2014/main" id="{759CFB1A-CE4E-4CA0-BE24-CF65D168ED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321" t="37042" r="29601" b="35462"/>
          <a:stretch/>
        </p:blipFill>
        <p:spPr bwMode="auto">
          <a:xfrm>
            <a:off x="0" y="15082"/>
            <a:ext cx="9144000" cy="683497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D78827C4-1B86-420D-83E8-F5B56AC84534}"/>
              </a:ext>
            </a:extLst>
          </p:cNvPr>
          <p:cNvSpPr/>
          <p:nvPr/>
        </p:nvSpPr>
        <p:spPr>
          <a:xfrm>
            <a:off x="1391477" y="4770782"/>
            <a:ext cx="1749287" cy="6228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895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037A9F3-D5C4-41A6-B14D-F16BB45CAEC8}"/>
              </a:ext>
            </a:extLst>
          </p:cNvPr>
          <p:cNvSpPr>
            <a:spLocks noGrp="1"/>
          </p:cNvSpPr>
          <p:nvPr>
            <p:ph type="title"/>
          </p:nvPr>
        </p:nvSpPr>
        <p:spPr/>
        <p:txBody>
          <a:bodyPr/>
          <a:lstStyle/>
          <a:p>
            <a:pPr algn="ctr"/>
            <a:r>
              <a:rPr lang="en-US" dirty="0">
                <a:solidFill>
                  <a:schemeClr val="bg1"/>
                </a:solidFill>
              </a:rPr>
              <a:t>Judges 3:5-6</a:t>
            </a:r>
          </a:p>
        </p:txBody>
      </p:sp>
      <p:sp>
        <p:nvSpPr>
          <p:cNvPr id="6" name="Content Placeholder 5">
            <a:extLst>
              <a:ext uri="{FF2B5EF4-FFF2-40B4-BE49-F238E27FC236}">
                <a16:creationId xmlns:a16="http://schemas.microsoft.com/office/drawing/2014/main" id="{D5159AD7-EDAE-49F2-958A-86F782DBCD09}"/>
              </a:ext>
            </a:extLst>
          </p:cNvPr>
          <p:cNvSpPr>
            <a:spLocks noGrp="1"/>
          </p:cNvSpPr>
          <p:nvPr>
            <p:ph idx="1"/>
          </p:nvPr>
        </p:nvSpPr>
        <p:spPr/>
        <p:txBody>
          <a:bodyPr>
            <a:normAutofit/>
          </a:bodyPr>
          <a:lstStyle/>
          <a:p>
            <a:pPr marL="0" indent="0" algn="ctr">
              <a:buNone/>
            </a:pPr>
            <a:r>
              <a:rPr lang="en-US" sz="3200" dirty="0">
                <a:solidFill>
                  <a:schemeClr val="bg1"/>
                </a:solidFill>
              </a:rPr>
              <a:t>The Israelites lived among the Canaanites, Hittites, Amorites, Perizzites, Hivites and Jebusites.  The took their daughters in marriage and gave their own daughters to their sons, </a:t>
            </a:r>
            <a:r>
              <a:rPr lang="en-US" sz="3200" u="sng" dirty="0">
                <a:solidFill>
                  <a:schemeClr val="bg1"/>
                </a:solidFill>
              </a:rPr>
              <a:t>and</a:t>
            </a:r>
            <a:r>
              <a:rPr lang="en-US" sz="3200" dirty="0">
                <a:solidFill>
                  <a:schemeClr val="bg1"/>
                </a:solidFill>
              </a:rPr>
              <a:t> </a:t>
            </a:r>
            <a:r>
              <a:rPr lang="en-US" sz="3200" u="sng" dirty="0">
                <a:solidFill>
                  <a:schemeClr val="bg1"/>
                </a:solidFill>
              </a:rPr>
              <a:t>served</a:t>
            </a:r>
            <a:r>
              <a:rPr lang="en-US" sz="3200" dirty="0">
                <a:solidFill>
                  <a:schemeClr val="bg1"/>
                </a:solidFill>
              </a:rPr>
              <a:t> </a:t>
            </a:r>
            <a:r>
              <a:rPr lang="en-US" sz="3200" u="sng" dirty="0">
                <a:solidFill>
                  <a:schemeClr val="bg1"/>
                </a:solidFill>
              </a:rPr>
              <a:t>their</a:t>
            </a:r>
            <a:r>
              <a:rPr lang="en-US" sz="3200" dirty="0">
                <a:solidFill>
                  <a:schemeClr val="bg1"/>
                </a:solidFill>
              </a:rPr>
              <a:t> </a:t>
            </a:r>
            <a:r>
              <a:rPr lang="en-US" sz="3200" u="sng" dirty="0">
                <a:solidFill>
                  <a:schemeClr val="bg1"/>
                </a:solidFill>
              </a:rPr>
              <a:t>gods</a:t>
            </a:r>
            <a:r>
              <a:rPr lang="en-US" sz="3200" dirty="0">
                <a:solidFill>
                  <a:schemeClr val="bg1"/>
                </a:solidFill>
              </a:rPr>
              <a:t>.</a:t>
            </a:r>
          </a:p>
        </p:txBody>
      </p:sp>
      <p:pic>
        <p:nvPicPr>
          <p:cNvPr id="2050" name="Picture 2" descr="Image result for Spring meadow">
            <a:extLst>
              <a:ext uri="{FF2B5EF4-FFF2-40B4-BE49-F238E27FC236}">
                <a16:creationId xmlns:a16="http://schemas.microsoft.com/office/drawing/2014/main" id="{2C31F6BA-0DCA-45E2-B35D-291B27F649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045766"/>
            <a:ext cx="21336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05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532F-799E-4113-8430-C4B4F64EBBE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E603669-CE53-4D3A-BFE1-B0EE52873734}"/>
              </a:ext>
            </a:extLst>
          </p:cNvPr>
          <p:cNvSpPr>
            <a:spLocks noGrp="1"/>
          </p:cNvSpPr>
          <p:nvPr>
            <p:ph idx="1"/>
          </p:nvPr>
        </p:nvSpPr>
        <p:spPr/>
        <p:txBody>
          <a:bodyPr/>
          <a:lstStyle/>
          <a:p>
            <a:pPr marL="0" indent="0">
              <a:buNone/>
            </a:pPr>
            <a:r>
              <a:rPr lang="en-US" dirty="0"/>
              <a:t> </a:t>
            </a:r>
          </a:p>
        </p:txBody>
      </p:sp>
      <p:pic>
        <p:nvPicPr>
          <p:cNvPr id="2050" name="Picture 2" descr="Image result for Ephraim and Manasseh inheritance">
            <a:extLst>
              <a:ext uri="{FF2B5EF4-FFF2-40B4-BE49-F238E27FC236}">
                <a16:creationId xmlns:a16="http://schemas.microsoft.com/office/drawing/2014/main" id="{759CFB1A-CE4E-4CA0-BE24-CF65D168ED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291" t="19751" r="29154" b="32943"/>
          <a:stretch/>
        </p:blipFill>
        <p:spPr bwMode="auto">
          <a:xfrm>
            <a:off x="1139686" y="0"/>
            <a:ext cx="666285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051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532F-799E-4113-8430-C4B4F64EBBE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E603669-CE53-4D3A-BFE1-B0EE52873734}"/>
              </a:ext>
            </a:extLst>
          </p:cNvPr>
          <p:cNvSpPr>
            <a:spLocks noGrp="1"/>
          </p:cNvSpPr>
          <p:nvPr>
            <p:ph idx="1"/>
          </p:nvPr>
        </p:nvSpPr>
        <p:spPr/>
        <p:txBody>
          <a:bodyPr/>
          <a:lstStyle/>
          <a:p>
            <a:pPr marL="0" indent="0">
              <a:buNone/>
            </a:pPr>
            <a:r>
              <a:rPr lang="en-US" dirty="0"/>
              <a:t> </a:t>
            </a:r>
          </a:p>
        </p:txBody>
      </p:sp>
      <p:pic>
        <p:nvPicPr>
          <p:cNvPr id="2050" name="Picture 2" descr="Image result for Ephraim and Manasseh inheritance">
            <a:extLst>
              <a:ext uri="{FF2B5EF4-FFF2-40B4-BE49-F238E27FC236}">
                <a16:creationId xmlns:a16="http://schemas.microsoft.com/office/drawing/2014/main" id="{759CFB1A-CE4E-4CA0-BE24-CF65D168ED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291" t="19751" r="29154" b="32943"/>
          <a:stretch/>
        </p:blipFill>
        <p:spPr bwMode="auto">
          <a:xfrm>
            <a:off x="1139686" y="0"/>
            <a:ext cx="666285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5F98F32-DED2-4F40-9D85-3CBA2FCAA5C5}"/>
              </a:ext>
            </a:extLst>
          </p:cNvPr>
          <p:cNvSpPr txBox="1"/>
          <p:nvPr/>
        </p:nvSpPr>
        <p:spPr>
          <a:xfrm>
            <a:off x="1245704" y="1690689"/>
            <a:ext cx="2539734" cy="523220"/>
          </a:xfrm>
          <a:prstGeom prst="rect">
            <a:avLst/>
          </a:prstGeom>
          <a:solidFill>
            <a:schemeClr val="accent1">
              <a:lumMod val="75000"/>
              <a:alpha val="42000"/>
            </a:schemeClr>
          </a:solidFill>
        </p:spPr>
        <p:txBody>
          <a:bodyPr wrap="none" rtlCol="0">
            <a:spAutoFit/>
          </a:bodyPr>
          <a:lstStyle/>
          <a:p>
            <a:r>
              <a:rPr lang="en-US" sz="2800" dirty="0">
                <a:solidFill>
                  <a:schemeClr val="bg1"/>
                </a:solidFill>
              </a:rPr>
              <a:t>Numbers 27:1-8</a:t>
            </a:r>
          </a:p>
        </p:txBody>
      </p:sp>
    </p:spTree>
    <p:extLst>
      <p:ext uri="{BB962C8B-B14F-4D97-AF65-F5344CB8AC3E}">
        <p14:creationId xmlns:p14="http://schemas.microsoft.com/office/powerpoint/2010/main" val="2855984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532F-799E-4113-8430-C4B4F64EBBE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E603669-CE53-4D3A-BFE1-B0EE52873734}"/>
              </a:ext>
            </a:extLst>
          </p:cNvPr>
          <p:cNvSpPr>
            <a:spLocks noGrp="1"/>
          </p:cNvSpPr>
          <p:nvPr>
            <p:ph idx="1"/>
          </p:nvPr>
        </p:nvSpPr>
        <p:spPr/>
        <p:txBody>
          <a:bodyPr/>
          <a:lstStyle/>
          <a:p>
            <a:pPr marL="0" indent="0">
              <a:buNone/>
            </a:pPr>
            <a:r>
              <a:rPr lang="en-US" dirty="0"/>
              <a:t> </a:t>
            </a:r>
          </a:p>
        </p:txBody>
      </p:sp>
      <p:pic>
        <p:nvPicPr>
          <p:cNvPr id="2050" name="Picture 2" descr="Image result for Ephraim and Manasseh inheritance">
            <a:extLst>
              <a:ext uri="{FF2B5EF4-FFF2-40B4-BE49-F238E27FC236}">
                <a16:creationId xmlns:a16="http://schemas.microsoft.com/office/drawing/2014/main" id="{759CFB1A-CE4E-4CA0-BE24-CF65D168ED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291" t="19751" r="29154" b="32943"/>
          <a:stretch/>
        </p:blipFill>
        <p:spPr bwMode="auto">
          <a:xfrm>
            <a:off x="1139686" y="0"/>
            <a:ext cx="666285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5F98F32-DED2-4F40-9D85-3CBA2FCAA5C5}"/>
              </a:ext>
            </a:extLst>
          </p:cNvPr>
          <p:cNvSpPr txBox="1"/>
          <p:nvPr/>
        </p:nvSpPr>
        <p:spPr>
          <a:xfrm>
            <a:off x="1245704" y="1690689"/>
            <a:ext cx="184731" cy="523220"/>
          </a:xfrm>
          <a:prstGeom prst="rect">
            <a:avLst/>
          </a:prstGeom>
          <a:solidFill>
            <a:schemeClr val="accent1">
              <a:lumMod val="75000"/>
              <a:alpha val="10000"/>
            </a:schemeClr>
          </a:solidFill>
        </p:spPr>
        <p:txBody>
          <a:bodyPr wrap="none" rtlCol="0">
            <a:spAutoFit/>
          </a:bodyPr>
          <a:lstStyle/>
          <a:p>
            <a:endParaRPr lang="en-US" sz="2800" dirty="0">
              <a:solidFill>
                <a:schemeClr val="bg1"/>
              </a:solidFill>
            </a:endParaRPr>
          </a:p>
        </p:txBody>
      </p:sp>
      <p:sp>
        <p:nvSpPr>
          <p:cNvPr id="5" name="Oval 4">
            <a:extLst>
              <a:ext uri="{FF2B5EF4-FFF2-40B4-BE49-F238E27FC236}">
                <a16:creationId xmlns:a16="http://schemas.microsoft.com/office/drawing/2014/main" id="{B71B2B77-334B-412C-AE60-329742D558F8}"/>
              </a:ext>
            </a:extLst>
          </p:cNvPr>
          <p:cNvSpPr/>
          <p:nvPr/>
        </p:nvSpPr>
        <p:spPr>
          <a:xfrm>
            <a:off x="3543061" y="1144587"/>
            <a:ext cx="883165" cy="5649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7F65A58-E12A-4E2E-B3F9-DC2C1624357B}"/>
              </a:ext>
            </a:extLst>
          </p:cNvPr>
          <p:cNvSpPr/>
          <p:nvPr/>
        </p:nvSpPr>
        <p:spPr>
          <a:xfrm>
            <a:off x="4384974" y="1288223"/>
            <a:ext cx="1152939" cy="592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DC11644-C445-4D38-AC31-3B6F8D7F72DC}"/>
              </a:ext>
            </a:extLst>
          </p:cNvPr>
          <p:cNvSpPr/>
          <p:nvPr/>
        </p:nvSpPr>
        <p:spPr>
          <a:xfrm>
            <a:off x="4572000" y="1690689"/>
            <a:ext cx="1152938" cy="4552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9BC7866-7ECD-40BC-9442-1B0B4EBAD2E0}"/>
              </a:ext>
            </a:extLst>
          </p:cNvPr>
          <p:cNvSpPr/>
          <p:nvPr/>
        </p:nvSpPr>
        <p:spPr>
          <a:xfrm>
            <a:off x="5736547" y="1918316"/>
            <a:ext cx="1286557" cy="70381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59318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705</TotalTime>
  <Words>463</Words>
  <Application>Microsoft Office PowerPoint</Application>
  <PresentationFormat>On-screen Show (4:3)</PresentationFormat>
  <Paragraphs>95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“One’s lot in life”</vt:lpstr>
      <vt:lpstr>Joshua 16</vt:lpstr>
      <vt:lpstr> </vt:lpstr>
      <vt:lpstr> </vt:lpstr>
      <vt:lpstr>Judges 3:5-6</vt:lpstr>
      <vt:lpstr> </vt:lpstr>
      <vt:lpstr> </vt:lpstr>
      <vt:lpstr> </vt:lpstr>
      <vt:lpstr>Deuteronomy 7:3-4</vt:lpstr>
      <vt:lpstr> </vt:lpstr>
      <vt:lpstr> </vt:lpstr>
      <vt:lpstr>PowerPoint Presentation</vt:lpstr>
      <vt:lpstr> </vt:lpstr>
      <vt:lpstr>Our “lot” in life today</vt:lpstr>
      <vt:lpstr>Ecclesiastes 5:18-19</vt:lpstr>
      <vt:lpstr>I Timothy 6:6-7</vt:lpstr>
      <vt:lpstr>Our “lot” in life today</vt:lpstr>
      <vt:lpstr>I Corinthians 7:20-21</vt:lpstr>
      <vt:lpstr>Our “lot” in life today</vt:lpstr>
      <vt:lpstr>Our “lot” in life today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Tibbetts</dc:creator>
  <cp:lastModifiedBy>Worship</cp:lastModifiedBy>
  <cp:revision>38</cp:revision>
  <dcterms:created xsi:type="dcterms:W3CDTF">2019-05-22T17:48:07Z</dcterms:created>
  <dcterms:modified xsi:type="dcterms:W3CDTF">2019-05-26T15:05:33Z</dcterms:modified>
</cp:coreProperties>
</file>